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0"/>
  </p:handoutMasterIdLst>
  <p:sldIdLst>
    <p:sldId id="330" r:id="rId3"/>
    <p:sldId id="368" r:id="rId5"/>
    <p:sldId id="311" r:id="rId6"/>
    <p:sldId id="410" r:id="rId7"/>
    <p:sldId id="411" r:id="rId8"/>
    <p:sldId id="499" r:id="rId9"/>
    <p:sldId id="557" r:id="rId10"/>
    <p:sldId id="556" r:id="rId11"/>
    <p:sldId id="558" r:id="rId12"/>
    <p:sldId id="769" r:id="rId13"/>
    <p:sldId id="514" r:id="rId14"/>
    <p:sldId id="770" r:id="rId15"/>
    <p:sldId id="515" r:id="rId16"/>
    <p:sldId id="771" r:id="rId17"/>
    <p:sldId id="560" r:id="rId18"/>
    <p:sldId id="509" r:id="rId19"/>
    <p:sldId id="564" r:id="rId20"/>
    <p:sldId id="566" r:id="rId21"/>
    <p:sldId id="772" r:id="rId22"/>
    <p:sldId id="767" r:id="rId23"/>
    <p:sldId id="775" r:id="rId24"/>
    <p:sldId id="774" r:id="rId25"/>
    <p:sldId id="776" r:id="rId26"/>
    <p:sldId id="777" r:id="rId27"/>
    <p:sldId id="778" r:id="rId28"/>
    <p:sldId id="779" r:id="rId29"/>
    <p:sldId id="511" r:id="rId30"/>
    <p:sldId id="781" r:id="rId31"/>
    <p:sldId id="782" r:id="rId32"/>
    <p:sldId id="783" r:id="rId33"/>
    <p:sldId id="784" r:id="rId34"/>
    <p:sldId id="568" r:id="rId35"/>
    <p:sldId id="569" r:id="rId36"/>
    <p:sldId id="580" r:id="rId37"/>
    <p:sldId id="585" r:id="rId38"/>
    <p:sldId id="586" r:id="rId39"/>
    <p:sldId id="588" r:id="rId40"/>
    <p:sldId id="590" r:id="rId41"/>
    <p:sldId id="591" r:id="rId42"/>
    <p:sldId id="589" r:id="rId43"/>
    <p:sldId id="570" r:id="rId44"/>
    <p:sldId id="581" r:id="rId45"/>
    <p:sldId id="595" r:id="rId46"/>
    <p:sldId id="571" r:id="rId47"/>
    <p:sldId id="593" r:id="rId48"/>
    <p:sldId id="597" r:id="rId49"/>
    <p:sldId id="572" r:id="rId50"/>
    <p:sldId id="596" r:id="rId51"/>
    <p:sldId id="600" r:id="rId52"/>
    <p:sldId id="573" r:id="rId53"/>
    <p:sldId id="603" r:id="rId54"/>
    <p:sldId id="604" r:id="rId55"/>
    <p:sldId id="605" r:id="rId56"/>
    <p:sldId id="606" r:id="rId57"/>
    <p:sldId id="607" r:id="rId58"/>
    <p:sldId id="609" r:id="rId59"/>
    <p:sldId id="574" r:id="rId60"/>
    <p:sldId id="608" r:id="rId61"/>
    <p:sldId id="657" r:id="rId62"/>
    <p:sldId id="575" r:id="rId63"/>
    <p:sldId id="658" r:id="rId64"/>
    <p:sldId id="661" r:id="rId65"/>
    <p:sldId id="576" r:id="rId66"/>
    <p:sldId id="662" r:id="rId67"/>
    <p:sldId id="663" r:id="rId68"/>
    <p:sldId id="665" r:id="rId69"/>
    <p:sldId id="578" r:id="rId70"/>
    <p:sldId id="670" r:id="rId71"/>
    <p:sldId id="671" r:id="rId72"/>
    <p:sldId id="673" r:id="rId73"/>
    <p:sldId id="674" r:id="rId74"/>
    <p:sldId id="579" r:id="rId75"/>
    <p:sldId id="496" r:id="rId76"/>
    <p:sldId id="675" r:id="rId77"/>
    <p:sldId id="676" r:id="rId78"/>
    <p:sldId id="363" r:id="rId7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BD0000"/>
    <a:srgbClr val="FF3300"/>
    <a:srgbClr val="29B6BD"/>
    <a:srgbClr val="000000"/>
    <a:srgbClr val="105163"/>
    <a:srgbClr val="39B294"/>
    <a:srgbClr val="F3908C"/>
    <a:srgbClr val="F95D7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35" autoAdjust="0"/>
    <p:restoredTop sz="94660" autoAdjust="0"/>
  </p:normalViewPr>
  <p:slideViewPr>
    <p:cSldViewPr snapToGrid="0" showGuides="1">
      <p:cViewPr varScale="1">
        <p:scale>
          <a:sx n="151" d="100"/>
          <a:sy n="151" d="100"/>
        </p:scale>
        <p:origin x="516" y="132"/>
      </p:cViewPr>
      <p:guideLst>
        <p:guide orient="horz" pos="3520"/>
        <p:guide orient="horz" pos="2544"/>
        <p:guide pos="3850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4B8A4-21AC-4020-BA60-861D53E168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5"/>
          <p:cNvSpPr>
            <a:spLocks noGrp="1"/>
          </p:cNvSpPr>
          <p:nvPr>
            <p:ph sz="quarter" idx="11" hasCustomPrompt="1"/>
          </p:nvPr>
        </p:nvSpPr>
        <p:spPr>
          <a:xfrm>
            <a:off x="409945" y="1234440"/>
            <a:ext cx="7632416" cy="220642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kumimoji="1" lang="zh-CN" altLang="en-US" sz="165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编辑母版文本样式，微软雅黑，</a:t>
            </a:r>
            <a:r>
              <a:rPr lang="en-US" altLang="zh-CN" dirty="0"/>
              <a:t>22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/>
          <p:cNvSpPr>
            <a:spLocks noGrp="1"/>
          </p:cNvSpPr>
          <p:nvPr>
            <p:ph type="title" hasCustomPrompt="1"/>
          </p:nvPr>
        </p:nvSpPr>
        <p:spPr>
          <a:xfrm>
            <a:off x="430727" y="265006"/>
            <a:ext cx="7886700" cy="463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单击此处编辑母版标题样式，微软雅黑，</a:t>
            </a:r>
            <a:r>
              <a:rPr lang="en-US" altLang="zh-CN" dirty="0"/>
              <a:t>32</a:t>
            </a:r>
            <a:endParaRPr lang="zh-CN" altLang="en-US" dirty="0"/>
          </a:p>
        </p:txBody>
      </p:sp>
    </p:spTree>
  </p:cSld>
  <p:clrMapOvr>
    <a:masterClrMapping/>
  </p:clrMapOvr>
  <p:transition spd="slow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086AB1-6DBA-4E83-AD48-68D01DD646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4584CB0-D3B1-4BCE-9F98-E447F5CE9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235965" y="2262317"/>
            <a:ext cx="684625" cy="790768"/>
            <a:chOff x="1235965" y="2472517"/>
            <a:chExt cx="684625" cy="790768"/>
          </a:xfrm>
        </p:grpSpPr>
        <p:grpSp>
          <p:nvGrpSpPr>
            <p:cNvPr id="15" name="组合 14"/>
            <p:cNvGrpSpPr/>
            <p:nvPr/>
          </p:nvGrpSpPr>
          <p:grpSpPr>
            <a:xfrm>
              <a:off x="1235965" y="2472517"/>
              <a:ext cx="684625" cy="790768"/>
              <a:chOff x="2744871" y="3116805"/>
              <a:chExt cx="719580" cy="811898"/>
            </a:xfrm>
          </p:grpSpPr>
          <p:sp>
            <p:nvSpPr>
              <p:cNvPr id="16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34063" y="2622195"/>
              <a:ext cx="487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校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60794" y="2212340"/>
            <a:ext cx="5383206" cy="429539"/>
            <a:chOff x="3760794" y="2212340"/>
            <a:chExt cx="5383206" cy="429539"/>
          </a:xfrm>
        </p:grpSpPr>
        <p:cxnSp>
          <p:nvCxnSpPr>
            <p:cNvPr id="7" name="直接连接符 6"/>
            <p:cNvCxnSpPr>
              <a:stCxn id="21" idx="7"/>
            </p:cNvCxnSpPr>
            <p:nvPr/>
          </p:nvCxnSpPr>
          <p:spPr>
            <a:xfrm>
              <a:off x="3760794" y="2212340"/>
              <a:ext cx="163506" cy="220648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chemeClr val="bg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Freeform 5"/>
          <p:cNvSpPr/>
          <p:nvPr/>
        </p:nvSpPr>
        <p:spPr bwMode="auto">
          <a:xfrm rot="5400000">
            <a:off x="7565447" y="2011438"/>
            <a:ext cx="187550" cy="16237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032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916846" y="2827284"/>
            <a:ext cx="282820" cy="2286860"/>
            <a:chOff x="916846" y="3123606"/>
            <a:chExt cx="282820" cy="1990537"/>
          </a:xfrm>
        </p:grpSpPr>
        <p:cxnSp>
          <p:nvCxnSpPr>
            <p:cNvPr id="46" name="直接连接符 45"/>
            <p:cNvCxnSpPr/>
            <p:nvPr/>
          </p:nvCxnSpPr>
          <p:spPr>
            <a:xfrm flipH="1">
              <a:off x="916846" y="3123606"/>
              <a:ext cx="282820" cy="42675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18155" y="3166281"/>
              <a:ext cx="0" cy="838729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541128" y="4451095"/>
              <a:ext cx="754055" cy="0"/>
            </a:xfrm>
            <a:prstGeom prst="line">
              <a:avLst/>
            </a:prstGeom>
            <a:ln w="7620">
              <a:solidFill>
                <a:schemeClr val="bg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820648" y="5016636"/>
              <a:ext cx="19501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4119245" y="1080770"/>
            <a:ext cx="413766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</a:t>
            </a:r>
            <a:endParaRPr lang="zh-CN" altLang="en-US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操作手册</a:t>
            </a:r>
            <a:endParaRPr lang="zh-CN" altLang="en-US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974519" y="2262317"/>
            <a:ext cx="684625" cy="790768"/>
            <a:chOff x="1974519" y="2472517"/>
            <a:chExt cx="684625" cy="790768"/>
          </a:xfrm>
        </p:grpSpPr>
        <p:grpSp>
          <p:nvGrpSpPr>
            <p:cNvPr id="2" name="组合 1"/>
            <p:cNvGrpSpPr/>
            <p:nvPr/>
          </p:nvGrpSpPr>
          <p:grpSpPr>
            <a:xfrm>
              <a:off x="1974519" y="2472517"/>
              <a:ext cx="684625" cy="790768"/>
              <a:chOff x="2744871" y="3116805"/>
              <a:chExt cx="719580" cy="81189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073154" y="2621560"/>
              <a:ext cx="487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友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11018" y="1594102"/>
            <a:ext cx="684625" cy="790768"/>
            <a:chOff x="3111018" y="1804302"/>
            <a:chExt cx="684625" cy="790768"/>
          </a:xfrm>
        </p:grpSpPr>
        <p:grpSp>
          <p:nvGrpSpPr>
            <p:cNvPr id="20" name="组合 19"/>
            <p:cNvGrpSpPr/>
            <p:nvPr/>
          </p:nvGrpSpPr>
          <p:grpSpPr>
            <a:xfrm>
              <a:off x="3111018" y="1804302"/>
              <a:ext cx="684625" cy="790768"/>
              <a:chOff x="2744871" y="3116805"/>
              <a:chExt cx="719580" cy="811898"/>
            </a:xfrm>
          </p:grpSpPr>
          <p:sp>
            <p:nvSpPr>
              <p:cNvPr id="21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189674" y="1851110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zh-CN" sz="40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72464" y="1594102"/>
            <a:ext cx="684625" cy="790768"/>
            <a:chOff x="2372464" y="1804302"/>
            <a:chExt cx="684625" cy="790768"/>
          </a:xfrm>
        </p:grpSpPr>
        <p:grpSp>
          <p:nvGrpSpPr>
            <p:cNvPr id="24" name="组合 23"/>
            <p:cNvGrpSpPr/>
            <p:nvPr/>
          </p:nvGrpSpPr>
          <p:grpSpPr>
            <a:xfrm>
              <a:off x="2372464" y="1804302"/>
              <a:ext cx="684625" cy="790768"/>
              <a:chOff x="2744871" y="3116805"/>
              <a:chExt cx="719580" cy="811898"/>
            </a:xfrm>
          </p:grpSpPr>
          <p:sp>
            <p:nvSpPr>
              <p:cNvPr id="25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470660" y="1936200"/>
              <a:ext cx="487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会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42" name="产品展示音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679399" y="687238"/>
            <a:ext cx="244475" cy="2444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41848" y="916744"/>
            <a:ext cx="848948" cy="790768"/>
            <a:chOff x="2741848" y="1126944"/>
            <a:chExt cx="848948" cy="790768"/>
          </a:xfrm>
        </p:grpSpPr>
        <p:sp>
          <p:nvSpPr>
            <p:cNvPr id="29" name="Freeform 5"/>
            <p:cNvSpPr/>
            <p:nvPr/>
          </p:nvSpPr>
          <p:spPr bwMode="auto">
            <a:xfrm rot="5400000">
              <a:off x="2688777" y="1180015"/>
              <a:ext cx="790768" cy="68462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tx2"/>
                </a:gs>
              </a:gsLst>
              <a:lin ang="6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60595" y="1368438"/>
              <a:ext cx="8302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8" name="任意多边形 42"/>
          <p:cNvSpPr>
            <a:spLocks noChangeArrowheads="1"/>
          </p:cNvSpPr>
          <p:nvPr/>
        </p:nvSpPr>
        <p:spPr bwMode="auto">
          <a:xfrm>
            <a:off x="178676" y="3439801"/>
            <a:ext cx="4509143" cy="1259681"/>
          </a:xfrm>
          <a:custGeom>
            <a:avLst/>
            <a:gdLst>
              <a:gd name="T0" fmla="*/ 2754223 w 19135506"/>
              <a:gd name="T1" fmla="*/ 276564 h 3938179"/>
              <a:gd name="T2" fmla="*/ 2848135 w 19135506"/>
              <a:gd name="T3" fmla="*/ 426015 h 3938179"/>
              <a:gd name="T4" fmla="*/ 2901753 w 19135506"/>
              <a:gd name="T5" fmla="*/ 447491 h 3938179"/>
              <a:gd name="T6" fmla="*/ 2967356 w 19135506"/>
              <a:gd name="T7" fmla="*/ 549598 h 3938179"/>
              <a:gd name="T8" fmla="*/ 3037015 w 19135506"/>
              <a:gd name="T9" fmla="*/ 1018109 h 3938179"/>
              <a:gd name="T10" fmla="*/ 3098470 w 19135506"/>
              <a:gd name="T11" fmla="*/ 1000346 h 3938179"/>
              <a:gd name="T12" fmla="*/ 3191490 w 19135506"/>
              <a:gd name="T13" fmla="*/ 1206918 h 3938179"/>
              <a:gd name="T14" fmla="*/ 3627801 w 19135506"/>
              <a:gd name="T15" fmla="*/ 937405 h 3938179"/>
              <a:gd name="T16" fmla="*/ 3883416 w 19135506"/>
              <a:gd name="T17" fmla="*/ 979993 h 3938179"/>
              <a:gd name="T18" fmla="*/ 3971849 w 19135506"/>
              <a:gd name="T19" fmla="*/ 1082890 h 3938179"/>
              <a:gd name="T20" fmla="*/ 4263719 w 19135506"/>
              <a:gd name="T21" fmla="*/ 1167124 h 3938179"/>
              <a:gd name="T22" fmla="*/ 4328899 w 19135506"/>
              <a:gd name="T23" fmla="*/ 864620 h 3938179"/>
              <a:gd name="T24" fmla="*/ 4384427 w 19135506"/>
              <a:gd name="T25" fmla="*/ 1002830 h 3938179"/>
              <a:gd name="T26" fmla="*/ 4537553 w 19135506"/>
              <a:gd name="T27" fmla="*/ 1088738 h 3938179"/>
              <a:gd name="T28" fmla="*/ 4646321 w 19135506"/>
              <a:gd name="T29" fmla="*/ 827715 h 3938179"/>
              <a:gd name="T30" fmla="*/ 4859895 w 19135506"/>
              <a:gd name="T31" fmla="*/ 1080503 h 3938179"/>
              <a:gd name="T32" fmla="*/ 4944217 w 19135506"/>
              <a:gd name="T33" fmla="*/ 1070575 h 3938179"/>
              <a:gd name="T34" fmla="*/ 5026052 w 19135506"/>
              <a:gd name="T35" fmla="*/ 507585 h 3938179"/>
              <a:gd name="T36" fmla="*/ 5144934 w 19135506"/>
              <a:gd name="T37" fmla="*/ 917098 h 3938179"/>
              <a:gd name="T38" fmla="*/ 5304155 w 19135506"/>
              <a:gd name="T39" fmla="*/ 1046379 h 3938179"/>
              <a:gd name="T40" fmla="*/ 5470986 w 19135506"/>
              <a:gd name="T41" fmla="*/ 949023 h 3938179"/>
              <a:gd name="T42" fmla="*/ 5594664 w 19135506"/>
              <a:gd name="T43" fmla="*/ 964385 h 3938179"/>
              <a:gd name="T44" fmla="*/ 5710120 w 19135506"/>
              <a:gd name="T45" fmla="*/ 348485 h 3938179"/>
              <a:gd name="T46" fmla="*/ 5762031 w 19135506"/>
              <a:gd name="T47" fmla="*/ 228005 h 3938179"/>
              <a:gd name="T48" fmla="*/ 5845060 w 19135506"/>
              <a:gd name="T49" fmla="*/ 498697 h 3938179"/>
              <a:gd name="T50" fmla="*/ 5897718 w 19135506"/>
              <a:gd name="T51" fmla="*/ 449445 h 3938179"/>
              <a:gd name="T52" fmla="*/ 5969430 w 19135506"/>
              <a:gd name="T53" fmla="*/ 618826 h 3938179"/>
              <a:gd name="T54" fmla="*/ 6037962 w 19135506"/>
              <a:gd name="T55" fmla="*/ 910951 h 3938179"/>
              <a:gd name="T56" fmla="*/ 6107759 w 19135506"/>
              <a:gd name="T57" fmla="*/ 996027 h 3938179"/>
              <a:gd name="T58" fmla="*/ 6314298 w 19135506"/>
              <a:gd name="T59" fmla="*/ 895418 h 3938179"/>
              <a:gd name="T60" fmla="*/ 6685333 w 19135506"/>
              <a:gd name="T61" fmla="*/ 855492 h 3938179"/>
              <a:gd name="T62" fmla="*/ 6820218 w 19135506"/>
              <a:gd name="T63" fmla="*/ 1019460 h 3938179"/>
              <a:gd name="T64" fmla="*/ 7051067 w 19135506"/>
              <a:gd name="T65" fmla="*/ 899211 h 3938179"/>
              <a:gd name="T66" fmla="*/ 7124422 w 19135506"/>
              <a:gd name="T67" fmla="*/ 1018185 h 3938179"/>
              <a:gd name="T68" fmla="*/ 7339934 w 19135506"/>
              <a:gd name="T69" fmla="*/ 1231597 h 3938179"/>
              <a:gd name="T70" fmla="*/ 7466662 w 19135506"/>
              <a:gd name="T71" fmla="*/ 1261135 h 3938179"/>
              <a:gd name="T72" fmla="*/ 7594457 w 19135506"/>
              <a:gd name="T73" fmla="*/ 1264741 h 3938179"/>
              <a:gd name="T74" fmla="*/ 7873437 w 19135506"/>
              <a:gd name="T75" fmla="*/ 1073279 h 3938179"/>
              <a:gd name="T76" fmla="*/ 8006600 w 19135506"/>
              <a:gd name="T77" fmla="*/ 1175902 h 3938179"/>
              <a:gd name="T78" fmla="*/ 8090323 w 19135506"/>
              <a:gd name="T79" fmla="*/ 1341663 h 3938179"/>
              <a:gd name="T80" fmla="*/ 8130391 w 19135506"/>
              <a:gd name="T81" fmla="*/ 1679575 h 3938179"/>
              <a:gd name="T82" fmla="*/ 36815 w 19135506"/>
              <a:gd name="T83" fmla="*/ 1554165 h 3938179"/>
              <a:gd name="T84" fmla="*/ 327366 w 19135506"/>
              <a:gd name="T85" fmla="*/ 1380833 h 3938179"/>
              <a:gd name="T86" fmla="*/ 550267 w 19135506"/>
              <a:gd name="T87" fmla="*/ 1591511 h 3938179"/>
              <a:gd name="T88" fmla="*/ 710481 w 19135506"/>
              <a:gd name="T89" fmla="*/ 1352359 h 3938179"/>
              <a:gd name="T90" fmla="*/ 952113 w 19135506"/>
              <a:gd name="T91" fmla="*/ 1257275 h 3938179"/>
              <a:gd name="T92" fmla="*/ 1167518 w 19135506"/>
              <a:gd name="T93" fmla="*/ 1352063 h 3938179"/>
              <a:gd name="T94" fmla="*/ 1288163 w 19135506"/>
              <a:gd name="T95" fmla="*/ 1032686 h 3938179"/>
              <a:gd name="T96" fmla="*/ 1539065 w 19135506"/>
              <a:gd name="T97" fmla="*/ 906565 h 3938179"/>
              <a:gd name="T98" fmla="*/ 1643771 w 19135506"/>
              <a:gd name="T99" fmla="*/ 1180475 h 3938179"/>
              <a:gd name="T100" fmla="*/ 1691217 w 19135506"/>
              <a:gd name="T101" fmla="*/ 1165629 h 3938179"/>
              <a:gd name="T102" fmla="*/ 1780030 w 19135506"/>
              <a:gd name="T103" fmla="*/ 1207465 h 3938179"/>
              <a:gd name="T104" fmla="*/ 1924021 w 19135506"/>
              <a:gd name="T105" fmla="*/ 508659 h 3938179"/>
              <a:gd name="T106" fmla="*/ 2030950 w 19135506"/>
              <a:gd name="T107" fmla="*/ 971353 h 3938179"/>
              <a:gd name="T108" fmla="*/ 2116904 w 19135506"/>
              <a:gd name="T109" fmla="*/ 1152848 h 3938179"/>
              <a:gd name="T110" fmla="*/ 2290064 w 19135506"/>
              <a:gd name="T111" fmla="*/ 965506 h 3938179"/>
              <a:gd name="T112" fmla="*/ 2380981 w 19135506"/>
              <a:gd name="T113" fmla="*/ 966241 h 3938179"/>
              <a:gd name="T114" fmla="*/ 2509756 w 19135506"/>
              <a:gd name="T115" fmla="*/ 1083982 h 3938179"/>
              <a:gd name="T116" fmla="*/ 2660662 w 19135506"/>
              <a:gd name="T117" fmla="*/ 175141 h 39381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135506"/>
              <a:gd name="T178" fmla="*/ 0 h 3938179"/>
              <a:gd name="T179" fmla="*/ 19135506 w 19135506"/>
              <a:gd name="T180" fmla="*/ 3938179 h 39381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43" grpId="0" animBg="1"/>
      <p:bldP spid="53" grpId="0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7070" y="2456180"/>
            <a:ext cx="3297555" cy="635000"/>
            <a:chOff x="1046" y="4676"/>
            <a:chExt cx="5193" cy="1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2409" y="4676"/>
              <a:ext cx="3830" cy="988"/>
              <a:chOff x="2027245" y="1923783"/>
              <a:chExt cx="1441680" cy="1242751"/>
            </a:xfrm>
          </p:grpSpPr>
          <p:sp>
            <p:nvSpPr>
              <p:cNvPr id="29" name="六边形 28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046" y="4676"/>
              <a:ext cx="1105" cy="1000"/>
              <a:chOff x="849314" y="2545158"/>
              <a:chExt cx="1441680" cy="1242751"/>
            </a:xfrm>
          </p:grpSpPr>
          <p:sp>
            <p:nvSpPr>
              <p:cNvPr id="67" name="六边形 66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8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64210" y="3268980"/>
            <a:ext cx="3297555" cy="648335"/>
            <a:chOff x="1046" y="6076"/>
            <a:chExt cx="5193" cy="102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09" y="6076"/>
              <a:ext cx="3830" cy="988"/>
              <a:chOff x="2027245" y="1923783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28015" y="4095115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984115" y="775335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87070" y="1645920"/>
            <a:ext cx="3320415" cy="638810"/>
            <a:chOff x="1046" y="1859"/>
            <a:chExt cx="5229" cy="1006"/>
          </a:xfrm>
        </p:grpSpPr>
        <p:grpSp>
          <p:nvGrpSpPr>
            <p:cNvPr id="73" name="组合 72"/>
            <p:cNvGrpSpPr/>
            <p:nvPr/>
          </p:nvGrpSpPr>
          <p:grpSpPr>
            <a:xfrm>
              <a:off x="1046" y="1865"/>
              <a:ext cx="1105" cy="1000"/>
              <a:chOff x="849314" y="2545158"/>
              <a:chExt cx="1441680" cy="1242751"/>
            </a:xfrm>
          </p:grpSpPr>
          <p:sp>
            <p:nvSpPr>
              <p:cNvPr id="86" name="六边形 8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2445" y="1859"/>
              <a:ext cx="3830" cy="988"/>
              <a:chOff x="2027581" y="1923553"/>
              <a:chExt cx="1441680" cy="1242751"/>
            </a:xfrm>
          </p:grpSpPr>
          <p:sp>
            <p:nvSpPr>
              <p:cNvPr id="84" name="六边形 83"/>
              <p:cNvSpPr/>
              <p:nvPr/>
            </p:nvSpPr>
            <p:spPr bwMode="auto">
              <a:xfrm>
                <a:off x="2027581" y="1923553"/>
                <a:ext cx="1441680" cy="1242751"/>
              </a:xfrm>
              <a:prstGeom prst="hexagon">
                <a:avLst/>
              </a:prstGeom>
              <a:solidFill>
                <a:srgbClr val="BD0000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  <a:solidFill>
                <a:srgbClr val="BD0000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211"/>
          <p:cNvSpPr txBox="1"/>
          <p:nvPr/>
        </p:nvSpPr>
        <p:spPr>
          <a:xfrm>
            <a:off x="793750" y="3649345"/>
            <a:ext cx="7737475" cy="11074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</a:rPr>
              <a:t>校友会简介：</a:t>
            </a:r>
            <a:r>
              <a:rPr lang="zh-CN" altLang="en-US" sz="1200" dirty="0">
                <a:latin typeface="微软雅黑" panose="020B0503020204020204" pitchFamily="34" charset="-122"/>
              </a:rPr>
              <a:t>简单介绍了各地校友分会情况。</a:t>
            </a:r>
            <a:endParaRPr lang="en-US" altLang="zh-CN" sz="12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校友会章程：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介绍了校友分会的规章制度。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微软雅黑" panose="020B0503020204020204" pitchFamily="34" charset="-122"/>
                <a:sym typeface="+mn-ea"/>
              </a:rPr>
              <a:t>组织架构：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介绍了郑州大学校友分会的组织架构。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联系我们：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展示了各分会的的联系方式。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652014" y="4126001"/>
            <a:ext cx="1768225" cy="549790"/>
            <a:chOff x="1256119" y="1638320"/>
            <a:chExt cx="1923767" cy="549790"/>
          </a:xfrm>
        </p:grpSpPr>
        <p:sp>
          <p:nvSpPr>
            <p:cNvPr id="110" name="TextBox 213"/>
            <p:cNvSpPr txBox="1"/>
            <p:nvPr/>
          </p:nvSpPr>
          <p:spPr>
            <a:xfrm>
              <a:off x="1256119" y="1958240"/>
              <a:ext cx="1923767" cy="2298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/>
              <a:endParaRPr lang="zh-CN" sz="12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TextBox 214"/>
            <p:cNvSpPr txBox="1"/>
            <p:nvPr/>
          </p:nvSpPr>
          <p:spPr>
            <a:xfrm>
              <a:off x="1949930" y="1638320"/>
              <a:ext cx="138172" cy="24574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50290" y="681355"/>
            <a:ext cx="6583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点击【校友会】打开校友会信息页面，用户可以查阅有关各地校友会的相关信息。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988060"/>
            <a:ext cx="6135298" cy="2555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38932" y="3282632"/>
            <a:ext cx="3297555" cy="648335"/>
            <a:chOff x="1046" y="6076"/>
            <a:chExt cx="5193" cy="102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09" y="6076"/>
              <a:ext cx="3830" cy="988"/>
              <a:chOff x="2027245" y="1923783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25597" y="4125478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984115" y="775335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743377" y="2406332"/>
            <a:ext cx="3333750" cy="635000"/>
            <a:chOff x="7698" y="4653"/>
            <a:chExt cx="5250" cy="1000"/>
          </a:xfrm>
        </p:grpSpPr>
        <p:grpSp>
          <p:nvGrpSpPr>
            <p:cNvPr id="89" name="组合 88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93" name="六边形 9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91" name="六边形 90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2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通知公告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48970" y="803910"/>
            <a:ext cx="6583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</a:t>
            </a:r>
            <a:r>
              <a:rPr 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通知公告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校内通知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页面，该模块展示了发布的通知和公告信息。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770" y="1365938"/>
            <a:ext cx="7294880" cy="3541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25597" y="4125478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984115" y="775335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725597" y="3347835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校友联络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98220" y="635000"/>
            <a:ext cx="70034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点击【校友联络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院系联络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】打开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校友联络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页面，用户可以根据院系和专业检索校友信息。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106105"/>
            <a:ext cx="6902450" cy="3524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校友联络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67690" y="635000"/>
            <a:ext cx="76504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/>
              <a:t>查询完成后，会显示符合检索条件的校友信息列表，用户可以给校友发送留言或发出好友申请。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24841"/>
            <a:ext cx="9144000" cy="24938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校友联络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73430" y="635000"/>
            <a:ext cx="7446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点击【校友联络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行业联络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】打开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行业联络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页面，用户可以根据校友毕业后从事的行业进行检索，获取相应的校友信息。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0" y="1494069"/>
            <a:ext cx="6648450" cy="3299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校友联络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98220" y="635000"/>
            <a:ext cx="70034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点击【校友联络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地域联络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】打开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地域联络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页面，用户可以根据地域检索校友信息。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652118"/>
            <a:ext cx="5797550" cy="30227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38932" y="3318392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984115" y="775335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738932" y="4260097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47818" y="1207338"/>
            <a:ext cx="4869461" cy="662285"/>
            <a:chOff x="3152668" y="1220489"/>
            <a:chExt cx="4325789" cy="1055428"/>
          </a:xfrm>
        </p:grpSpPr>
        <p:sp>
          <p:nvSpPr>
            <p:cNvPr id="42" name="六边形 41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TextBox 88"/>
            <p:cNvSpPr txBox="1"/>
            <p:nvPr/>
          </p:nvSpPr>
          <p:spPr>
            <a:xfrm>
              <a:off x="3749585" y="1555534"/>
              <a:ext cx="1502197" cy="391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系统访问地址</a:t>
              </a:r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70356" y="1207339"/>
            <a:ext cx="768251" cy="662285"/>
            <a:chOff x="1729502" y="1220490"/>
            <a:chExt cx="1224296" cy="1055428"/>
          </a:xfrm>
        </p:grpSpPr>
        <p:sp>
          <p:nvSpPr>
            <p:cNvPr id="40" name="六边形 39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41" name="六边形 40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0" name="TextBox 88"/>
            <p:cNvSpPr txBox="1"/>
            <p:nvPr/>
          </p:nvSpPr>
          <p:spPr>
            <a:xfrm>
              <a:off x="2015376" y="1481210"/>
              <a:ext cx="886380" cy="539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747818" y="2040096"/>
            <a:ext cx="4869461" cy="662285"/>
            <a:chOff x="3152668" y="1220489"/>
            <a:chExt cx="4325789" cy="1055428"/>
          </a:xfrm>
        </p:grpSpPr>
        <p:sp>
          <p:nvSpPr>
            <p:cNvPr id="103" name="六边形 102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六边形 103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TextBox 88"/>
            <p:cNvSpPr txBox="1"/>
            <p:nvPr/>
          </p:nvSpPr>
          <p:spPr>
            <a:xfrm>
              <a:off x="3749489" y="1551395"/>
              <a:ext cx="3281385" cy="391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16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郑州大学校友分会信息管理系统用户端</a:t>
              </a:r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670356" y="2040097"/>
            <a:ext cx="768251" cy="662285"/>
            <a:chOff x="1729502" y="1220490"/>
            <a:chExt cx="1224296" cy="1055428"/>
          </a:xfrm>
        </p:grpSpPr>
        <p:sp>
          <p:nvSpPr>
            <p:cNvPr id="129" name="六边形 128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130" name="六边形 129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131" name="TextBox 88"/>
            <p:cNvSpPr txBox="1"/>
            <p:nvPr/>
          </p:nvSpPr>
          <p:spPr>
            <a:xfrm>
              <a:off x="2015376" y="1481210"/>
              <a:ext cx="886380" cy="539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747818" y="2872852"/>
            <a:ext cx="4869461" cy="662285"/>
            <a:chOff x="3152668" y="1220489"/>
            <a:chExt cx="4325789" cy="1055428"/>
          </a:xfrm>
        </p:grpSpPr>
        <p:sp>
          <p:nvSpPr>
            <p:cNvPr id="142" name="六边形 141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六边形 142"/>
            <p:cNvSpPr/>
            <p:nvPr/>
          </p:nvSpPr>
          <p:spPr>
            <a:xfrm>
              <a:off x="3152668" y="1220489"/>
              <a:ext cx="4325789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TextBox 88"/>
            <p:cNvSpPr txBox="1"/>
            <p:nvPr/>
          </p:nvSpPr>
          <p:spPr>
            <a:xfrm>
              <a:off x="3749489" y="1555443"/>
              <a:ext cx="3120052" cy="392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郑州大学校友分会信息管理系统管理端</a:t>
              </a:r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670356" y="2872853"/>
            <a:ext cx="768251" cy="662285"/>
            <a:chOff x="1729502" y="1220490"/>
            <a:chExt cx="1224296" cy="1055428"/>
          </a:xfrm>
        </p:grpSpPr>
        <p:sp>
          <p:nvSpPr>
            <p:cNvPr id="147" name="六边形 146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148" name="六边形 147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149" name="TextBox 88"/>
            <p:cNvSpPr txBox="1"/>
            <p:nvPr/>
          </p:nvSpPr>
          <p:spPr>
            <a:xfrm>
              <a:off x="2015376" y="1481210"/>
              <a:ext cx="886380" cy="539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2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2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校友活动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6145" y="716280"/>
            <a:ext cx="73317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点击【校友活动】打开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校友活动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信息列表页面，点击标题可以查看该条信息的内容，点击内容可以预览查看。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49" y="1450700"/>
            <a:ext cx="5789243" cy="329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38932" y="3318392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588" y="4206806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984115" y="805180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363" y="1923184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363" y="1923184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89"/>
                <a:ext cx="984134" cy="731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校友撷英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6145" y="716280"/>
            <a:ext cx="73317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点击【校友撷英】打开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杰出校友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信息列表页面，点击标题可以查看该条信息的内容，点击内容可以预览查看。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145" y="1403839"/>
            <a:ext cx="7766050" cy="3405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校友撷英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6145" y="716280"/>
            <a:ext cx="73317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点击【校友撷英】打开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人物访谈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信息列表页面，点击标题可以查看该条信息的内容，点击内容可以预览查看。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145" y="1661021"/>
            <a:ext cx="7575550" cy="2248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校友撷英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6145" y="716280"/>
            <a:ext cx="73317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点击【校友撷英】打开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行业精英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信息列表页面，点击标题可以查看该条信息的内容，点击内容可以预览查看。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1571594"/>
            <a:ext cx="7512050" cy="2307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校友撷英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6145" y="716280"/>
            <a:ext cx="73317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点击【校友撷英】打开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学子风采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信息列表页面，点击标题可以查看该条信息的内容，点击内容可以预览查看。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82" y="1403839"/>
            <a:ext cx="8608435" cy="3057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30775" y="756284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38932" y="3318392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588" y="4206806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930775" y="1617981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363" y="1923184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363" y="1923184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89"/>
                <a:ext cx="984134" cy="731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6652014" y="4126001"/>
            <a:ext cx="1768225" cy="549790"/>
            <a:chOff x="1256119" y="1638320"/>
            <a:chExt cx="1923767" cy="549790"/>
          </a:xfrm>
        </p:grpSpPr>
        <p:sp>
          <p:nvSpPr>
            <p:cNvPr id="110" name="TextBox 213"/>
            <p:cNvSpPr txBox="1"/>
            <p:nvPr/>
          </p:nvSpPr>
          <p:spPr>
            <a:xfrm>
              <a:off x="1256119" y="1958240"/>
              <a:ext cx="1923767" cy="2298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/>
              <a:endParaRPr lang="zh-CN" sz="12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TextBox 214"/>
            <p:cNvSpPr txBox="1"/>
            <p:nvPr/>
          </p:nvSpPr>
          <p:spPr>
            <a:xfrm>
              <a:off x="1949930" y="1638320"/>
              <a:ext cx="138172" cy="24574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校友期刊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50290" y="790575"/>
            <a:ext cx="6468437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校友期刊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】打开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校友期刊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页面，用户可以查阅有关校友期刊的内容阅读。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253841"/>
            <a:ext cx="8712200" cy="34861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30775" y="756284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58279" y="1594024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38932" y="3318392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588" y="4206806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954033" y="2415944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363" y="1923184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363" y="1923184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89"/>
                <a:ext cx="984134" cy="731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211"/>
          <p:cNvSpPr txBox="1"/>
          <p:nvPr/>
        </p:nvSpPr>
        <p:spPr>
          <a:xfrm>
            <a:off x="793750" y="3649345"/>
            <a:ext cx="7737475" cy="7983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</a:rPr>
              <a:t>芳年华月：</a:t>
            </a:r>
            <a:r>
              <a:rPr lang="zh-CN" altLang="en-US" sz="1200" dirty="0">
                <a:latin typeface="微软雅黑" panose="020B0503020204020204" pitchFamily="34" charset="-122"/>
              </a:rPr>
              <a:t>郑州大学往期的一些历史照片。</a:t>
            </a:r>
            <a:endParaRPr lang="en-US" altLang="zh-CN" sz="12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同窗的你：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郑州大学往期的一些毕业照。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视频流影：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展示了郑州大学一些视频信息。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652014" y="4126001"/>
            <a:ext cx="1768225" cy="549790"/>
            <a:chOff x="1256119" y="1638320"/>
            <a:chExt cx="1923767" cy="549790"/>
          </a:xfrm>
        </p:grpSpPr>
        <p:sp>
          <p:nvSpPr>
            <p:cNvPr id="110" name="TextBox 213"/>
            <p:cNvSpPr txBox="1"/>
            <p:nvPr/>
          </p:nvSpPr>
          <p:spPr>
            <a:xfrm>
              <a:off x="1256119" y="1958240"/>
              <a:ext cx="1923767" cy="2298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/>
              <a:endParaRPr lang="zh-CN" sz="12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TextBox 214"/>
            <p:cNvSpPr txBox="1"/>
            <p:nvPr/>
          </p:nvSpPr>
          <p:spPr>
            <a:xfrm>
              <a:off x="1949930" y="1638320"/>
              <a:ext cx="138172" cy="24574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历史印迹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50290" y="681355"/>
            <a:ext cx="6827510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点击【历史印迹】打开历史印记页面，用户可以查阅有关郑州大学历史相关的信息。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033836"/>
            <a:ext cx="6362700" cy="2549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425677" y="1003233"/>
            <a:ext cx="2160904" cy="1776484"/>
            <a:chOff x="1729502" y="1220490"/>
            <a:chExt cx="1283815" cy="1055428"/>
          </a:xfrm>
        </p:grpSpPr>
        <p:sp>
          <p:nvSpPr>
            <p:cNvPr id="52" name="六边形 51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3" name="六边形 52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4" name="TextBox 88"/>
            <p:cNvSpPr txBox="1"/>
            <p:nvPr/>
          </p:nvSpPr>
          <p:spPr>
            <a:xfrm>
              <a:off x="2126937" y="1519637"/>
              <a:ext cx="886380" cy="4571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5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Box 1"/>
          <p:cNvSpPr txBox="1"/>
          <p:nvPr/>
        </p:nvSpPr>
        <p:spPr>
          <a:xfrm>
            <a:off x="3171344" y="2953395"/>
            <a:ext cx="27238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0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系统访问地址</a:t>
            </a:r>
            <a:endParaRPr lang="zh-CN" altLang="en-US" sz="3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932" y="775335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273" y="2500947"/>
            <a:ext cx="3314065" cy="641985"/>
            <a:chOff x="1046" y="6086"/>
            <a:chExt cx="5219" cy="1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35" y="6086"/>
              <a:ext cx="3830" cy="988"/>
              <a:chOff x="2037037" y="1935734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37037" y="1935734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30775" y="756284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58279" y="1594024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58279" y="2486978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488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38932" y="3318392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588" y="4206806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738932" y="1578927"/>
            <a:ext cx="3320415" cy="643255"/>
            <a:chOff x="1046" y="3272"/>
            <a:chExt cx="5229" cy="1013"/>
          </a:xfrm>
        </p:grpSpPr>
        <p:grpSp>
          <p:nvGrpSpPr>
            <p:cNvPr id="96" name="组合 95"/>
            <p:cNvGrpSpPr/>
            <p:nvPr/>
          </p:nvGrpSpPr>
          <p:grpSpPr>
            <a:xfrm>
              <a:off x="2445" y="3272"/>
              <a:ext cx="3830" cy="988"/>
              <a:chOff x="2027149" y="1923155"/>
              <a:chExt cx="1441680" cy="1242751"/>
            </a:xfrm>
          </p:grpSpPr>
          <p:sp>
            <p:nvSpPr>
              <p:cNvPr id="100" name="六边形 99"/>
              <p:cNvSpPr/>
              <p:nvPr/>
            </p:nvSpPr>
            <p:spPr bwMode="auto">
              <a:xfrm>
                <a:off x="2027149" y="1923155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98" name="六边形 97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9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011619" y="3400631"/>
            <a:ext cx="3333750" cy="635000"/>
            <a:chOff x="7698" y="4653"/>
            <a:chExt cx="5250" cy="1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9118" y="4664"/>
              <a:ext cx="3830" cy="988"/>
              <a:chOff x="2027363" y="1923184"/>
              <a:chExt cx="1441680" cy="1242751"/>
            </a:xfrm>
          </p:grpSpPr>
          <p:sp>
            <p:nvSpPr>
              <p:cNvPr id="85" name="六边形 84"/>
              <p:cNvSpPr/>
              <p:nvPr/>
            </p:nvSpPr>
            <p:spPr bwMode="auto">
              <a:xfrm>
                <a:off x="2027363" y="1923184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224358" y="2165289"/>
                <a:ext cx="984134" cy="731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698" y="4653"/>
              <a:ext cx="1105" cy="1000"/>
              <a:chOff x="849314" y="2545158"/>
              <a:chExt cx="1441680" cy="1242751"/>
            </a:xfrm>
          </p:grpSpPr>
          <p:sp>
            <p:nvSpPr>
              <p:cNvPr id="74" name="六边形 7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211"/>
          <p:cNvSpPr txBox="1"/>
          <p:nvPr/>
        </p:nvSpPr>
        <p:spPr>
          <a:xfrm>
            <a:off x="793750" y="3649345"/>
            <a:ext cx="7737475" cy="107535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</a:rPr>
              <a:t>校友纪念品：</a:t>
            </a:r>
            <a:r>
              <a:rPr lang="zh-CN" altLang="en-US" sz="1200" dirty="0">
                <a:latin typeface="微软雅黑" panose="020B0503020204020204" pitchFamily="34" charset="-122"/>
              </a:rPr>
              <a:t>纪念品的展示。</a:t>
            </a:r>
            <a:endParaRPr lang="en-US" altLang="zh-CN" sz="12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校园云地图：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郑州大学云地图的展示。</a:t>
            </a:r>
            <a:endParaRPr lang="en-US" altLang="zh-CN" sz="1200" dirty="0">
              <a:latin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常用链接：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郑州大学常用链接的展示。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下载中心：</a:t>
            </a:r>
            <a:r>
              <a:rPr lang="zh-CN" altLang="en-US" sz="1200" dirty="0">
                <a:latin typeface="微软雅黑" panose="020B0503020204020204" pitchFamily="34" charset="-122"/>
                <a:sym typeface="+mn-ea"/>
              </a:rPr>
              <a:t>郑州大学的一些资源下载。</a:t>
            </a:r>
            <a:endParaRPr lang="zh-CN" altLang="en-US" sz="1200" dirty="0"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652014" y="4126001"/>
            <a:ext cx="1768225" cy="549790"/>
            <a:chOff x="1256119" y="1638320"/>
            <a:chExt cx="1923767" cy="549790"/>
          </a:xfrm>
        </p:grpSpPr>
        <p:sp>
          <p:nvSpPr>
            <p:cNvPr id="110" name="TextBox 213"/>
            <p:cNvSpPr txBox="1"/>
            <p:nvPr/>
          </p:nvSpPr>
          <p:spPr>
            <a:xfrm>
              <a:off x="1256119" y="1958240"/>
              <a:ext cx="1923767" cy="2298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/>
              <a:endParaRPr lang="zh-CN" sz="12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TextBox 214"/>
            <p:cNvSpPr txBox="1"/>
            <p:nvPr/>
          </p:nvSpPr>
          <p:spPr>
            <a:xfrm>
              <a:off x="1949930" y="1638320"/>
              <a:ext cx="138172" cy="24574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校友服务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50290" y="681355"/>
            <a:ext cx="7186583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点击【校友服务】打开校友服务信息页面，用户可以查阅有关郑州大学相关的服务信息。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110" y="1063307"/>
            <a:ext cx="5114618" cy="2551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425677" y="1003233"/>
            <a:ext cx="2160904" cy="1776484"/>
            <a:chOff x="1729502" y="1220490"/>
            <a:chExt cx="1283815" cy="1055428"/>
          </a:xfrm>
        </p:grpSpPr>
        <p:sp>
          <p:nvSpPr>
            <p:cNvPr id="53" name="六边形 52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4" name="六边形 53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5" name="TextBox 88"/>
            <p:cNvSpPr txBox="1"/>
            <p:nvPr/>
          </p:nvSpPr>
          <p:spPr>
            <a:xfrm>
              <a:off x="2126937" y="1519637"/>
              <a:ext cx="886380" cy="4571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5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TextBox 1"/>
          <p:cNvSpPr txBox="1"/>
          <p:nvPr/>
        </p:nvSpPr>
        <p:spPr>
          <a:xfrm>
            <a:off x="821844" y="3152289"/>
            <a:ext cx="73789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0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郑州大学校友分会信息管理系统管理端</a:t>
            </a:r>
            <a:endParaRPr lang="zh-CN" altLang="en-US" sz="3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  <a:solidFill>
            <a:schemeClr val="tx2"/>
          </a:solidFill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405890" cy="825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240905" y="523875"/>
            <a:ext cx="1377315" cy="1270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14" name="六边形 11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17" name="六边形 11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44" name="六边形 14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47" name="六边形 14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174" name="六边形 17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177" name="六边形 17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180" name="六边形 179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183" name="六边形 182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4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3435" y="710565"/>
            <a:ext cx="73259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信息录入】打开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信息录入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页面，管理员可以在此页面添加校友信息。</a:t>
            </a:r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863600" y="1092748"/>
            <a:ext cx="7275830" cy="3923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3435" y="710565"/>
            <a:ext cx="7617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页面，当需要录入的校友信息较多时，可以批量上传数据。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8285" y="1778000"/>
            <a:ext cx="113728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选择文件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选中填写的数据文件。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上传文件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开始上传数据，提示导入成功前，请不要关闭当前页面。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1"/>
          <a:stretch>
            <a:fillRect/>
          </a:stretch>
        </p:blipFill>
        <p:spPr>
          <a:xfrm>
            <a:off x="2667000" y="1476375"/>
            <a:ext cx="3810000" cy="219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36930" y="635000"/>
            <a:ext cx="73259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校友列表】打开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校友列表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页面，管理员可以查看已录入的校友信息。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77595" y="3879850"/>
            <a:ext cx="5442585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搜索：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点击后会根据管理员输入的检索条件获取相关校友信息。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重置：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点击后会重置数据。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编辑图标：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点击后会进入该校友的信息编辑页面，可以修改校友信息。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1"/>
          <a:stretch>
            <a:fillRect/>
          </a:stretch>
        </p:blipFill>
        <p:spPr>
          <a:xfrm>
            <a:off x="965200" y="1001162"/>
            <a:ext cx="7461250" cy="2783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64565" y="802640"/>
            <a:ext cx="15881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校友详细信息页面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565" y="3356610"/>
            <a:ext cx="15881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校友信息编辑页面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132" y="629963"/>
            <a:ext cx="3041968" cy="2155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764" y="2785098"/>
            <a:ext cx="2901368" cy="223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04520" y="697230"/>
            <a:ext cx="79228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角色列表】打开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角色列表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页面，该页面展示了后台管理平台已经建立的角色信息。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33110" y="3037205"/>
            <a:ext cx="27901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编辑图标：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点击后会进入角色修改页面，可以修改该角色的权限。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</a:rPr>
              <a:t>删除图标：</a:t>
            </a:r>
            <a:r>
              <a:rPr lang="zh-CN" altLang="en-US" sz="1200"/>
              <a:t>点击后可删除该角色的信息。</a:t>
            </a:r>
            <a:endParaRPr lang="zh-CN" altLang="en-US" sz="1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213710"/>
            <a:ext cx="7804150" cy="1875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3149600"/>
            <a:ext cx="3264845" cy="199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04520" y="697230"/>
            <a:ext cx="79228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新建角色】打开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新建角色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页面，管理员可以新建角色。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6435" y="2478405"/>
            <a:ext cx="14439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根据需要填写角色信息，点击</a:t>
            </a:r>
            <a:r>
              <a:rPr lang="en-US" altLang="zh-CN"/>
              <a:t>“</a:t>
            </a:r>
            <a:r>
              <a:rPr lang="zh-CN" altLang="en-US"/>
              <a:t>保存</a:t>
            </a:r>
            <a:r>
              <a:rPr lang="en-US" altLang="zh-CN"/>
              <a:t>”</a:t>
            </a:r>
            <a:r>
              <a:rPr lang="zh-CN" altLang="en-US"/>
              <a:t>即可新建角色。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872" y="1418272"/>
            <a:ext cx="3499416" cy="307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8755" y="641985"/>
            <a:ext cx="38906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kumimoji="1" 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郑州大</a:t>
            </a:r>
            <a:r>
              <a:rPr kumimoji="1" lang="zh-CN" altLang="en-US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学校友分会信息管理</a:t>
            </a:r>
            <a:r>
              <a:rPr kumimoji="1" 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系统   </a:t>
            </a:r>
            <a:endParaRPr kumimoji="1" lang="zh-CN" sz="2000" b="1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7184" y="1385947"/>
            <a:ext cx="1613535" cy="366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+mn-ea"/>
                <a:cs typeface="+mn-ea"/>
              </a:rPr>
              <a:t>       1</a:t>
            </a:r>
            <a:r>
              <a:rPr lang="zh-CN" altLang="en-US" sz="1200" dirty="0">
                <a:solidFill>
                  <a:schemeClr val="tx1"/>
                </a:solidFill>
                <a:latin typeface="+mn-ea"/>
                <a:cs typeface="+mn-ea"/>
              </a:rPr>
              <a:t>、</a:t>
            </a:r>
            <a:r>
              <a:rPr lang="zh-CN" altLang="en-US" sz="1200" dirty="0">
                <a:latin typeface="+mn-ea"/>
                <a:cs typeface="+mn-ea"/>
              </a:rPr>
              <a:t>地址栏目输入</a:t>
            </a:r>
            <a:r>
              <a:rPr kumimoji="1" lang="en-US" altLang="zh-CN" sz="1200" dirty="0">
                <a:solidFill>
                  <a:schemeClr val="tx1"/>
                </a:solidFill>
                <a:latin typeface="+mn-ea"/>
                <a:cs typeface="+mj-cs"/>
              </a:rPr>
              <a:t>http://124.70.223.220:9001/</a:t>
            </a:r>
            <a:r>
              <a:rPr kumimoji="1" lang="zh-CN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进入郑州大学校友服务系统用户端。</a:t>
            </a:r>
            <a:endParaRPr lang="en-US" altLang="zh-CN" sz="1200" dirty="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200" dirty="0"/>
              <a:t>        2</a:t>
            </a:r>
            <a:r>
              <a:rPr kumimoji="1" lang="zh-CN" altLang="en-US" sz="1200" dirty="0"/>
              <a:t>、</a:t>
            </a:r>
            <a:r>
              <a:rPr kumimoji="1" lang="en-US" altLang="zh-CN" sz="1200" dirty="0">
                <a:solidFill>
                  <a:schemeClr val="tx1"/>
                </a:solidFill>
                <a:latin typeface="+mn-ea"/>
                <a:cs typeface="+mj-cs"/>
              </a:rPr>
              <a:t> http://124.70.223.220:9010/</a:t>
            </a:r>
            <a:r>
              <a:rPr kumimoji="1" lang="zh-CN" altLang="zh-CN" sz="1200" dirty="0"/>
              <a:t>进入郑州大学校友服务系统后台管理端。</a:t>
            </a:r>
            <a:endParaRPr kumimoji="1"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ea"/>
                <a:cs typeface="+mn-ea"/>
              </a:rPr>
              <a:t>        用户可以根据不同的需求登录系统。</a:t>
            </a:r>
            <a:endParaRPr lang="zh-CN" altLang="en-US" sz="12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1830" y="1120775"/>
            <a:ext cx="7023100" cy="3427419"/>
          </a:xfrm>
          <a:prstGeom prst="rect">
            <a:avLst/>
          </a:prstGeom>
        </p:spPr>
      </p:pic>
    </p:spTree>
  </p:cSld>
  <p:clrMapOvr>
    <a:masterClrMapping/>
  </p:clrMapOvr>
  <p:transition spd="slow" advTm="0"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04520" y="697230"/>
            <a:ext cx="79228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点击【用户管理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页面，展示了目前已存在的管理账号信息。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9675" y="3224530"/>
            <a:ext cx="5450840" cy="7001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</a:rPr>
              <a:t>查询：</a:t>
            </a:r>
            <a:r>
              <a:rPr lang="zh-CN" altLang="en-US" dirty="0"/>
              <a:t>根据输入的条件查询用户信息。</a:t>
            </a:r>
            <a:endParaRPr lang="zh-CN" altLang="en-US" dirty="0"/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</a:rPr>
              <a:t>重置：</a:t>
            </a:r>
            <a:r>
              <a:rPr lang="zh-CN" altLang="en-US" dirty="0"/>
              <a:t>刷新数据。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31" y="1003935"/>
            <a:ext cx="5859145" cy="2211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318895" cy="825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395210" y="523875"/>
            <a:ext cx="1216660" cy="1270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  <a:solidFill>
            <a:schemeClr val="tx2"/>
          </a:solidFill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、院系专业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01" name="六边形 100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04" name="六边形 10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07" name="六边形 106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10" name="六边形 10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119" name="六边形 11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122" name="六边形 12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125" name="六边形 12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128" name="六边形 12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院系专业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97585" y="684530"/>
            <a:ext cx="71481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点击【院系专业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院系管理】打开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院系管理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页面，管理员可以查看或修改院系信息。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4795" y="3609975"/>
            <a:ext cx="39077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根据输入的条件查询院系信息。</a:t>
            </a:r>
            <a:endParaRPr lang="zh-CN" altLang="en-US" sz="1200" dirty="0"/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重置：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新增：</a:t>
            </a:r>
            <a:r>
              <a:rPr lang="zh-CN" altLang="en-US" sz="1200" dirty="0"/>
              <a:t>添加院系信息。</a:t>
            </a:r>
            <a:endParaRPr lang="zh-CN" altLang="en-US" sz="1200" dirty="0"/>
          </a:p>
        </p:txBody>
      </p:sp>
      <p:sp>
        <p:nvSpPr>
          <p:cNvPr id="18" name="文本框 17"/>
          <p:cNvSpPr txBox="1"/>
          <p:nvPr/>
        </p:nvSpPr>
        <p:spPr>
          <a:xfrm>
            <a:off x="5292090" y="3308350"/>
            <a:ext cx="3588385" cy="11673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编辑：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可以</a:t>
            </a:r>
            <a:r>
              <a:rPr lang="zh-CN" altLang="en-US" sz="1200" dirty="0">
                <a:sym typeface="+mn-ea"/>
              </a:rPr>
              <a:t>修改院系名称。</a:t>
            </a:r>
            <a:endParaRPr lang="zh-CN" altLang="en-US" sz="12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删除：</a:t>
            </a:r>
            <a:r>
              <a:rPr lang="zh-CN" altLang="en-US" sz="1200" dirty="0">
                <a:sym typeface="+mn-ea"/>
              </a:rPr>
              <a:t>删除该条院系信息。</a:t>
            </a:r>
            <a:endParaRPr lang="zh-CN" altLang="en-US" sz="12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查看曾用名：</a:t>
            </a:r>
            <a:r>
              <a:rPr lang="zh-CN" altLang="en-US" sz="1200" dirty="0"/>
              <a:t>有的院系修改过名称，点击</a:t>
            </a:r>
            <a:r>
              <a:rPr lang="en-US" altLang="zh-CN" sz="1200" dirty="0"/>
              <a:t>“</a:t>
            </a:r>
            <a:r>
              <a:rPr lang="zh-CN" altLang="en-US" sz="1200" dirty="0">
                <a:sym typeface="+mn-ea"/>
              </a:rPr>
              <a:t>查看曾用名</a:t>
            </a:r>
            <a:r>
              <a:rPr lang="en-US" altLang="zh-CN" sz="1200" dirty="0"/>
              <a:t>”</a:t>
            </a:r>
            <a:r>
              <a:rPr lang="zh-CN" altLang="en-US" sz="1200" dirty="0"/>
              <a:t>可查看该院系以前的名称。</a:t>
            </a:r>
            <a:endParaRPr lang="zh-CN" altLang="en-US" sz="1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557" y="1033518"/>
            <a:ext cx="6826250" cy="26190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4109982"/>
            <a:ext cx="2790824" cy="929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院系专业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2600" y="696595"/>
            <a:ext cx="385699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点击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查看专业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后会显示该院系有的专业信息。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92695" y="1748790"/>
            <a:ext cx="1471930" cy="733425"/>
          </a:xfrm>
          <a:prstGeom prst="rect">
            <a:avLst/>
          </a:prstGeom>
          <a:noFill/>
          <a:ln w="28575"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6000000" scaled="0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45410" y="3017520"/>
            <a:ext cx="42062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查看曾用名：</a:t>
            </a:r>
            <a:r>
              <a:rPr lang="zh-CN" altLang="en-US" sz="1200">
                <a:sym typeface="+mn-ea"/>
              </a:rPr>
              <a:t>有的专业修改过名称，点击</a:t>
            </a:r>
            <a:r>
              <a:rPr lang="en-US" altLang="zh-CN" sz="1200">
                <a:sym typeface="+mn-ea"/>
              </a:rPr>
              <a:t>“</a:t>
            </a:r>
            <a:r>
              <a:rPr lang="zh-CN" altLang="en-US" sz="1200">
                <a:sym typeface="+mn-ea"/>
              </a:rPr>
              <a:t>查看曾用名</a:t>
            </a:r>
            <a:r>
              <a:rPr lang="en-US" altLang="zh-CN" sz="1200">
                <a:sym typeface="+mn-ea"/>
              </a:rPr>
              <a:t>”</a:t>
            </a:r>
            <a:r>
              <a:rPr lang="zh-CN" altLang="en-US" sz="1200">
                <a:sym typeface="+mn-ea"/>
              </a:rPr>
              <a:t>可查看该专业以前的名称。</a:t>
            </a:r>
            <a:endParaRPr lang="zh-CN" altLang="en-US" sz="1200">
              <a:solidFill>
                <a:schemeClr val="tx2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编辑：</a:t>
            </a:r>
            <a:r>
              <a:rPr lang="zh-CN" altLang="en-US" sz="1200">
                <a:solidFill>
                  <a:schemeClr val="tx1"/>
                </a:solidFill>
                <a:sym typeface="+mn-ea"/>
              </a:rPr>
              <a:t>可以</a:t>
            </a:r>
            <a:r>
              <a:rPr lang="zh-CN" altLang="en-US" sz="1200">
                <a:sym typeface="+mn-ea"/>
              </a:rPr>
              <a:t>修改专业名称。</a:t>
            </a:r>
            <a:endParaRPr lang="zh-CN" altLang="en-US" sz="120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删除：</a:t>
            </a:r>
            <a:r>
              <a:rPr lang="zh-CN" altLang="en-US" sz="1200">
                <a:solidFill>
                  <a:schemeClr val="tx1"/>
                </a:solidFill>
                <a:sym typeface="+mn-ea"/>
              </a:rPr>
              <a:t>可以</a:t>
            </a:r>
            <a:r>
              <a:rPr lang="zh-CN" altLang="en-US" sz="1200">
                <a:sym typeface="+mn-ea"/>
              </a:rPr>
              <a:t>删除该条专业信息。</a:t>
            </a:r>
            <a:endParaRPr lang="zh-CN" altLang="en-US" sz="1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8085"/>
            <a:ext cx="9144000" cy="200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231265" cy="825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409180" y="523875"/>
            <a:ext cx="1209040" cy="1270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72" name="六边形 7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75" name="六边形 74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78" name="六边形 77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81" name="六边形 80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89" name="六边形 8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92" name="六边形 9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95" name="六边形 9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98" name="六边形 9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370330" y="635000"/>
            <a:ext cx="62591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点击【文章管理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文章发布】打开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文章发布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页面，管理员可以发布文章。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9425" y="1598295"/>
            <a:ext cx="154051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根据需要发布的文章内容填写信息，可以上传图片、添加附件，填写完成后点击</a:t>
            </a:r>
            <a:r>
              <a:rPr lang="en-US" altLang="zh-CN"/>
              <a:t>“</a:t>
            </a:r>
            <a:r>
              <a:rPr lang="zh-CN" altLang="en-US"/>
              <a:t>发布</a:t>
            </a:r>
            <a:r>
              <a:rPr lang="en-US" altLang="zh-CN"/>
              <a:t>”</a:t>
            </a:r>
            <a:r>
              <a:rPr lang="zh-CN" altLang="en-US"/>
              <a:t>即可。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494270" y="3628390"/>
            <a:ext cx="14090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添加附加：添加附件后点击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，上传附件信息。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7192" y="992084"/>
            <a:ext cx="6008408" cy="2636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36930" y="676275"/>
            <a:ext cx="73259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点击【文章管理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页面，管理员可以查看发布过的文章信息。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16760" y="3523615"/>
            <a:ext cx="4829810" cy="11673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重置：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搜索图标：</a:t>
            </a:r>
            <a:r>
              <a:rPr lang="zh-CN" altLang="en-US" sz="1200" dirty="0">
                <a:sym typeface="+mn-ea"/>
              </a:rPr>
              <a:t>点击后</a:t>
            </a:r>
            <a:r>
              <a:rPr lang="zh-CN" altLang="en-US" sz="1200" dirty="0"/>
              <a:t>可以查看该条文章的详细信息。</a:t>
            </a:r>
            <a:endParaRPr lang="zh-CN" altLang="en-US" sz="1200" dirty="0"/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编辑图标：</a:t>
            </a:r>
            <a:r>
              <a:rPr lang="zh-CN" altLang="en-US" sz="1200" dirty="0"/>
              <a:t>点击后进入编辑文章页面，可以修改文章信息。</a:t>
            </a:r>
            <a:endParaRPr lang="zh-CN" altLang="en-US" sz="1200" dirty="0"/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</a:rPr>
              <a:t>删除图标：</a:t>
            </a:r>
            <a:r>
              <a:rPr lang="zh-CN" altLang="en-US" sz="1200" dirty="0"/>
              <a:t>点击后可以删除该条文章。</a:t>
            </a:r>
            <a:endParaRPr lang="zh-CN" altLang="en-US" sz="12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002" y="982981"/>
            <a:ext cx="7325996" cy="2592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 flipV="1">
            <a:off x="354965" y="463550"/>
            <a:ext cx="1365885" cy="508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341870" y="530225"/>
            <a:ext cx="1276350" cy="635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72" name="六边形 7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75" name="六边形 74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78" name="六边形 77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81" name="六边形 80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89" name="六边形 8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92" name="六边形 9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95" name="六边形 9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98" name="六边形 9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7195" y="676275"/>
            <a:ext cx="82149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点击【活动管理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活动录入】打开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活动录入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页面，管理员可以录入郑州大学举办的校友活动信息。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27445" y="1711960"/>
            <a:ext cx="20415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/>
              <a:t>根据举办的校友活动填写活动信息，可以上传图片，填写完成后点击</a:t>
            </a:r>
            <a:r>
              <a:rPr lang="en-US" altLang="zh-CN" sz="1200"/>
              <a:t>“</a:t>
            </a:r>
            <a:r>
              <a:rPr lang="zh-CN" altLang="en-US" sz="1200"/>
              <a:t>保存</a:t>
            </a:r>
            <a:r>
              <a:rPr lang="en-US" altLang="zh-CN" sz="1200"/>
              <a:t>”</a:t>
            </a:r>
            <a:r>
              <a:rPr lang="zh-CN" altLang="en-US" sz="1200"/>
              <a:t>即可发布活动信息。</a:t>
            </a:r>
            <a:endParaRPr lang="zh-CN" altLang="en-US" sz="1200"/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875030" y="1190594"/>
            <a:ext cx="3856732" cy="3877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7195" y="676275"/>
            <a:ext cx="76815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点击【活动管理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页面，管理员可以查看发布过的校友活动信息。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29205" y="3613150"/>
            <a:ext cx="42005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根据检索条件查询相关活动。</a:t>
            </a:r>
            <a:endParaRPr lang="zh-CN" altLang="en-US" sz="1200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重置：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搜索图标：</a:t>
            </a:r>
            <a:r>
              <a:rPr lang="zh-CN" altLang="en-US" sz="1200" dirty="0">
                <a:sym typeface="+mn-ea"/>
              </a:rPr>
              <a:t>点击后可以查看该条活动的详细信息。</a:t>
            </a:r>
            <a:endParaRPr lang="zh-CN" altLang="en-US" sz="1200" dirty="0"/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编辑图标：</a:t>
            </a:r>
            <a:r>
              <a:rPr lang="zh-CN" altLang="en-US" sz="1200" dirty="0">
                <a:sym typeface="+mn-ea"/>
              </a:rPr>
              <a:t>点击后进入编辑活动页面，可以修改活动信息。</a:t>
            </a:r>
            <a:endParaRPr lang="zh-CN" altLang="en-US" sz="1200" dirty="0"/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删除图标：</a:t>
            </a:r>
            <a:r>
              <a:rPr lang="zh-CN" altLang="en-US" sz="1200" dirty="0">
                <a:sym typeface="+mn-ea"/>
              </a:rPr>
              <a:t>点击后可以删除该条活动信息。</a:t>
            </a:r>
            <a:endParaRPr lang="zh-CN" altLang="en-US" sz="1200" dirty="0"/>
          </a:p>
        </p:txBody>
      </p:sp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417194" y="1080135"/>
            <a:ext cx="8123555" cy="23298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425677" y="1003233"/>
            <a:ext cx="2160904" cy="1776484"/>
            <a:chOff x="1729502" y="1220490"/>
            <a:chExt cx="1283815" cy="1055428"/>
          </a:xfrm>
        </p:grpSpPr>
        <p:sp>
          <p:nvSpPr>
            <p:cNvPr id="52" name="六边形 51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3" name="六边形 52"/>
            <p:cNvSpPr/>
            <p:nvPr/>
          </p:nvSpPr>
          <p:spPr>
            <a:xfrm>
              <a:off x="1729502" y="1220490"/>
              <a:ext cx="1224296" cy="1055428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200">
                <a:solidFill>
                  <a:prstClr val="white"/>
                </a:solidFill>
              </a:endParaRPr>
            </a:p>
          </p:txBody>
        </p:sp>
        <p:sp>
          <p:nvSpPr>
            <p:cNvPr id="54" name="TextBox 88"/>
            <p:cNvSpPr txBox="1"/>
            <p:nvPr/>
          </p:nvSpPr>
          <p:spPr>
            <a:xfrm>
              <a:off x="2126937" y="1519637"/>
              <a:ext cx="886380" cy="4571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50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5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Box 1"/>
          <p:cNvSpPr txBox="1"/>
          <p:nvPr/>
        </p:nvSpPr>
        <p:spPr>
          <a:xfrm>
            <a:off x="766566" y="3095635"/>
            <a:ext cx="73789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000" b="1" spc="3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郑州大学校友分会信息管理系统用户端</a:t>
            </a:r>
            <a:endParaRPr lang="en-US" altLang="zh-CN" sz="3000" b="1" spc="3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285240" cy="825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395210" y="516890"/>
            <a:ext cx="122301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72" name="六边形 7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75" name="六边形 74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78" name="六边形 77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81" name="六边形 80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89" name="六边形 8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92" name="六边形 9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95" name="六边形 9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98" name="六边形 9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2285" y="797560"/>
            <a:ext cx="62591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点击【附件管理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附件上传】打开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附件上传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页面，管理员可以上传附件。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25395" y="3776345"/>
            <a:ext cx="457898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点击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选择文件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挑选需要上传的附件，添加附件后点击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开始上传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上传附件信息。信息填写完成后，点击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立即提交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即可发布信息。</a:t>
            </a:r>
            <a:endParaRPr lang="zh-CN" altLang="en-US">
              <a:sym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3219291" y="1266739"/>
            <a:ext cx="2705417" cy="2288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0895" y="700405"/>
            <a:ext cx="44811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点击【附件管理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附件列表】打开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附件列表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045970" y="3681095"/>
            <a:ext cx="45554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>
                <a:sym typeface="+mn-ea"/>
              </a:rPr>
              <a:t>根据检索条件查询相关附件信息。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>
                <a:sym typeface="+mn-ea"/>
              </a:rPr>
              <a:t>刷新数据。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下载图标：</a:t>
            </a:r>
            <a:r>
              <a:rPr lang="zh-CN" altLang="en-US" sz="1200">
                <a:sym typeface="+mn-ea"/>
              </a:rPr>
              <a:t>点击后可以下载附件内容。</a:t>
            </a:r>
            <a:endParaRPr lang="zh-CN" altLang="en-US" sz="1200"/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删除图标：</a:t>
            </a:r>
            <a:r>
              <a:rPr lang="zh-CN" altLang="en-US" sz="1200">
                <a:sym typeface="+mn-ea"/>
              </a:rPr>
              <a:t>点击后可以删除该条附件信息。</a:t>
            </a:r>
            <a:endParaRPr lang="zh-CN" altLang="en-US" sz="12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" y="1007110"/>
            <a:ext cx="7079215" cy="2674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8635" y="706120"/>
            <a:ext cx="76815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点击【附件管理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事件录入】打开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事件录入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页面，有事件需要发布时，在此页面发布信息。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165" y="1960880"/>
            <a:ext cx="18084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/>
              <a:t>根据事件情况填写信息，填写完成后点击</a:t>
            </a:r>
            <a:r>
              <a:rPr lang="en-US" altLang="zh-CN"/>
              <a:t>“</a:t>
            </a:r>
            <a:r>
              <a:rPr lang="zh-CN" altLang="en-US"/>
              <a:t>保存</a:t>
            </a:r>
            <a:r>
              <a:rPr lang="en-US" altLang="zh-CN"/>
              <a:t>”</a:t>
            </a:r>
            <a:r>
              <a:rPr lang="zh-CN" altLang="en-US"/>
              <a:t>即可发布。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228" y="1332144"/>
            <a:ext cx="4047701" cy="357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192530" y="737235"/>
            <a:ext cx="66147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点击【附件管理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事件列表】打开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事件列表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页面，展示了发布过的事件信息。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82570" y="3068955"/>
            <a:ext cx="47523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>
                <a:sym typeface="+mn-ea"/>
              </a:rPr>
              <a:t>根据检索条件查询相关事件信息。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>
                <a:sym typeface="+mn-ea"/>
              </a:rPr>
              <a:t>刷新数据。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搜索图标：</a:t>
            </a:r>
            <a:r>
              <a:rPr lang="zh-CN" altLang="en-US" sz="1200">
                <a:sym typeface="+mn-ea"/>
              </a:rPr>
              <a:t>点击后可以查看事件的详细内容。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编辑图标：</a:t>
            </a:r>
            <a:r>
              <a:rPr lang="zh-CN" altLang="en-US" sz="1200">
                <a:sym typeface="+mn-ea"/>
              </a:rPr>
              <a:t>点击后进入事件编辑页面，可以修改事件信息。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删除图标：</a:t>
            </a:r>
            <a:r>
              <a:rPr lang="zh-CN" altLang="en-US" sz="1200">
                <a:sym typeface="+mn-ea"/>
              </a:rPr>
              <a:t>点击后可以删除该条事件信息。</a:t>
            </a:r>
            <a:endParaRPr lang="zh-CN" altLang="en-US" sz="12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95" y="1200149"/>
            <a:ext cx="8804131" cy="1400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94385" y="692785"/>
            <a:ext cx="14274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事件的详细页面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0" y="1183026"/>
            <a:ext cx="4491142" cy="39604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附件管理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54380" y="635000"/>
            <a:ext cx="3027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/>
              <a:t>编辑事件页面，可以修改事件内容。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722" y="1244589"/>
            <a:ext cx="4055716" cy="3592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 flipV="1">
            <a:off x="347980" y="463550"/>
            <a:ext cx="1365885" cy="508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422515" y="523875"/>
            <a:ext cx="1195705" cy="1270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  <a:solidFill>
            <a:schemeClr val="tx2"/>
          </a:solidFill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01" name="六边形 100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04" name="六边形 10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07" name="六边形 106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10" name="六边形 10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119" name="六边形 11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122" name="六边形 12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125" name="六边形 12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128" name="六边形 12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校友捐赠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58800" y="635000"/>
            <a:ext cx="76815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点击【捐赠管理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捐赠录入】打开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捐赠录入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页面，有校友捐赠时，管理员需录入捐赠信息。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04415" y="4582795"/>
            <a:ext cx="37896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200"/>
              <a:t>根据捐赠情况采集信息后，点击</a:t>
            </a:r>
            <a:r>
              <a:rPr lang="en-US" altLang="zh-CN" sz="1200"/>
              <a:t>“</a:t>
            </a:r>
            <a:r>
              <a:rPr lang="zh-CN" altLang="en-US" sz="1200"/>
              <a:t>发布</a:t>
            </a:r>
            <a:r>
              <a:rPr lang="en-US" altLang="zh-CN" sz="1200"/>
              <a:t>”</a:t>
            </a:r>
            <a:r>
              <a:rPr lang="zh-CN" altLang="en-US" sz="1200"/>
              <a:t>按钮即可录入。</a:t>
            </a:r>
            <a:endParaRPr lang="zh-CN" altLang="en-US" sz="12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911" y="1334801"/>
            <a:ext cx="3126160" cy="2774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校友捐赠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0865" y="730250"/>
            <a:ext cx="66147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点击【校友捐赠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捐赠列表】打开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捐赠列表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页面，展示了录入过的捐赠信息。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95525" y="3459480"/>
            <a:ext cx="47917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>
                <a:sym typeface="+mn-ea"/>
              </a:rPr>
              <a:t>根据检索条件查询相关校友捐赠记录。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>
                <a:sym typeface="+mn-ea"/>
              </a:rPr>
              <a:t>刷新数据。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编辑图标：</a:t>
            </a:r>
            <a:r>
              <a:rPr lang="zh-CN" altLang="en-US" sz="1200">
                <a:sym typeface="+mn-ea"/>
              </a:rPr>
              <a:t>点击后进入编辑捐赠页面，可以修改捐赠信息。</a:t>
            </a:r>
            <a:endParaRPr lang="zh-CN" altLang="en-US" sz="1200"/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删除图标：</a:t>
            </a:r>
            <a:r>
              <a:rPr lang="zh-CN" altLang="en-US" sz="1200">
                <a:sym typeface="+mn-ea"/>
              </a:rPr>
              <a:t>点击后可以删除该条捐赠记录。</a:t>
            </a:r>
            <a:endParaRPr lang="zh-CN" altLang="en-US" sz="12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260" y="1268730"/>
            <a:ext cx="7747000" cy="1887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64210" y="856615"/>
            <a:ext cx="3320415" cy="638810"/>
            <a:chOff x="1046" y="1859"/>
            <a:chExt cx="5229" cy="1006"/>
          </a:xfrm>
        </p:grpSpPr>
        <p:grpSp>
          <p:nvGrpSpPr>
            <p:cNvPr id="4" name="组合 3"/>
            <p:cNvGrpSpPr/>
            <p:nvPr/>
          </p:nvGrpSpPr>
          <p:grpSpPr>
            <a:xfrm>
              <a:off x="1046" y="1865"/>
              <a:ext cx="1105" cy="1000"/>
              <a:chOff x="849314" y="2545158"/>
              <a:chExt cx="1441680" cy="1242751"/>
            </a:xfrm>
          </p:grpSpPr>
          <p:sp>
            <p:nvSpPr>
              <p:cNvPr id="39" name="六边形 3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445" y="1859"/>
              <a:ext cx="3830" cy="988"/>
              <a:chOff x="2027245" y="1923783"/>
              <a:chExt cx="1441680" cy="1242751"/>
            </a:xfrm>
          </p:grpSpPr>
          <p:sp>
            <p:nvSpPr>
              <p:cNvPr id="27" name="六边形 26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solidFill>
                <a:srgbClr val="BD0000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  <a:solidFill>
                <a:srgbClr val="BD0000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1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、新闻中心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64210" y="1658620"/>
            <a:ext cx="3320415" cy="643255"/>
            <a:chOff x="1046" y="3272"/>
            <a:chExt cx="5229" cy="1013"/>
          </a:xfrm>
        </p:grpSpPr>
        <p:grpSp>
          <p:nvGrpSpPr>
            <p:cNvPr id="7" name="组合 6"/>
            <p:cNvGrpSpPr/>
            <p:nvPr/>
          </p:nvGrpSpPr>
          <p:grpSpPr>
            <a:xfrm>
              <a:off x="2445" y="3272"/>
              <a:ext cx="3830" cy="988"/>
              <a:chOff x="2027245" y="1923783"/>
              <a:chExt cx="1441680" cy="1242751"/>
            </a:xfrm>
          </p:grpSpPr>
          <p:sp>
            <p:nvSpPr>
              <p:cNvPr id="24" name="六边形 23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</a:t>
                </a:r>
                <a:r>
                  <a:rPr lang="zh-CN" altLang="en-US" sz="1800" dirty="0">
                    <a:solidFill>
                      <a:schemeClr val="bg2"/>
                    </a:solidFill>
                    <a:latin typeface="微软雅黑" panose="020B0503020204020204" pitchFamily="34" charset="-122"/>
                    <a:sym typeface="+mn-ea"/>
                  </a:rPr>
                  <a:t>校友会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6" y="3285"/>
              <a:ext cx="1105" cy="1000"/>
              <a:chOff x="849314" y="2545158"/>
              <a:chExt cx="1441680" cy="1242751"/>
            </a:xfrm>
          </p:grpSpPr>
          <p:sp>
            <p:nvSpPr>
              <p:cNvPr id="64" name="六边形 63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5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7070" y="2456180"/>
            <a:ext cx="3297555" cy="635000"/>
            <a:chOff x="1046" y="4676"/>
            <a:chExt cx="5193" cy="1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2409" y="4676"/>
              <a:ext cx="3830" cy="988"/>
              <a:chOff x="2027245" y="1923783"/>
              <a:chExt cx="1441680" cy="1242751"/>
            </a:xfrm>
          </p:grpSpPr>
          <p:sp>
            <p:nvSpPr>
              <p:cNvPr id="29" name="六边形 28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、通知公告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046" y="4676"/>
              <a:ext cx="1105" cy="1000"/>
              <a:chOff x="849314" y="2545158"/>
              <a:chExt cx="1441680" cy="1242751"/>
            </a:xfrm>
          </p:grpSpPr>
          <p:sp>
            <p:nvSpPr>
              <p:cNvPr id="67" name="六边形 66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8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64210" y="3268980"/>
            <a:ext cx="3297555" cy="648335"/>
            <a:chOff x="1046" y="6076"/>
            <a:chExt cx="5193" cy="1021"/>
          </a:xfrm>
        </p:grpSpPr>
        <p:grpSp>
          <p:nvGrpSpPr>
            <p:cNvPr id="35" name="组合 34"/>
            <p:cNvGrpSpPr/>
            <p:nvPr/>
          </p:nvGrpSpPr>
          <p:grpSpPr>
            <a:xfrm>
              <a:off x="2409" y="6076"/>
              <a:ext cx="3830" cy="988"/>
              <a:chOff x="2027245" y="1923783"/>
              <a:chExt cx="1441680" cy="1242751"/>
            </a:xfrm>
          </p:grpSpPr>
          <p:sp>
            <p:nvSpPr>
              <p:cNvPr id="37" name="六边形 36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、校友联络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46" y="6097"/>
              <a:ext cx="1105" cy="1000"/>
              <a:chOff x="849314" y="2545158"/>
              <a:chExt cx="1441680" cy="1242751"/>
            </a:xfrm>
          </p:grpSpPr>
          <p:sp>
            <p:nvSpPr>
              <p:cNvPr id="70" name="六边形 69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1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86020" y="1638300"/>
            <a:ext cx="3333750" cy="642620"/>
            <a:chOff x="7698" y="3244"/>
            <a:chExt cx="5250" cy="1012"/>
          </a:xfrm>
        </p:grpSpPr>
        <p:grpSp>
          <p:nvGrpSpPr>
            <p:cNvPr id="49" name="组合 48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50" name="六边形 49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7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、校友期刊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7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84115" y="2463800"/>
            <a:ext cx="3333750" cy="672465"/>
            <a:chOff x="7698" y="4664"/>
            <a:chExt cx="5250" cy="1059"/>
          </a:xfrm>
        </p:grpSpPr>
        <p:grpSp>
          <p:nvGrpSpPr>
            <p:cNvPr id="52" name="组合 51"/>
            <p:cNvGrpSpPr/>
            <p:nvPr/>
          </p:nvGrpSpPr>
          <p:grpSpPr>
            <a:xfrm>
              <a:off x="9118" y="4664"/>
              <a:ext cx="3830" cy="988"/>
              <a:chOff x="2027245" y="1923783"/>
              <a:chExt cx="1441680" cy="1242751"/>
            </a:xfrm>
          </p:grpSpPr>
          <p:sp>
            <p:nvSpPr>
              <p:cNvPr id="53" name="六边形 52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8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、历史印迹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698" y="4723"/>
              <a:ext cx="1105" cy="1000"/>
              <a:chOff x="849314" y="2545158"/>
              <a:chExt cx="1441680" cy="1242751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930775" y="3277870"/>
            <a:ext cx="3387090" cy="647700"/>
            <a:chOff x="7698" y="6064"/>
            <a:chExt cx="5334" cy="1020"/>
          </a:xfrm>
        </p:grpSpPr>
        <p:grpSp>
          <p:nvGrpSpPr>
            <p:cNvPr id="55" name="组合 54"/>
            <p:cNvGrpSpPr/>
            <p:nvPr/>
          </p:nvGrpSpPr>
          <p:grpSpPr>
            <a:xfrm>
              <a:off x="9202" y="6064"/>
              <a:ext cx="3830" cy="988"/>
              <a:chOff x="2027245" y="1923783"/>
              <a:chExt cx="1441680" cy="1242751"/>
            </a:xfrm>
          </p:grpSpPr>
          <p:sp>
            <p:nvSpPr>
              <p:cNvPr id="56" name="六边形 5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9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、校友服务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698" y="6084"/>
              <a:ext cx="1105" cy="1000"/>
              <a:chOff x="849314" y="2545158"/>
              <a:chExt cx="1441680" cy="1242751"/>
            </a:xfrm>
          </p:grpSpPr>
          <p:sp>
            <p:nvSpPr>
              <p:cNvPr id="82" name="六边形 81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3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2472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pc="300" dirty="0">
                <a:solidFill>
                  <a:schemeClr val="bg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校友分会信息管理系统用户端</a:t>
            </a:r>
            <a:endParaRPr lang="zh-CN" altLang="en-US" sz="2400" b="1" spc="300" dirty="0">
              <a:solidFill>
                <a:schemeClr val="bg2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44805" y="468630"/>
            <a:ext cx="1570990" cy="1460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186930" y="516890"/>
            <a:ext cx="1431290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28015" y="4095115"/>
            <a:ext cx="3333750" cy="647065"/>
            <a:chOff x="7698" y="1859"/>
            <a:chExt cx="5250" cy="1019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8" y="1890"/>
              <a:ext cx="3830" cy="988"/>
              <a:chOff x="2027245" y="1923783"/>
              <a:chExt cx="1441680" cy="1242751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224358" y="2165289"/>
                <a:ext cx="984134" cy="729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5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、校友活动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98" y="1859"/>
              <a:ext cx="1105" cy="1000"/>
              <a:chOff x="849314" y="2545158"/>
              <a:chExt cx="1441680" cy="1242751"/>
            </a:xfrm>
          </p:grpSpPr>
          <p:sp>
            <p:nvSpPr>
              <p:cNvPr id="19" name="六边形 18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984115" y="775335"/>
            <a:ext cx="3333750" cy="642620"/>
            <a:chOff x="7698" y="3244"/>
            <a:chExt cx="5250" cy="1012"/>
          </a:xfrm>
        </p:grpSpPr>
        <p:grpSp>
          <p:nvGrpSpPr>
            <p:cNvPr id="23" name="组合 22"/>
            <p:cNvGrpSpPr/>
            <p:nvPr/>
          </p:nvGrpSpPr>
          <p:grpSpPr>
            <a:xfrm>
              <a:off x="9118" y="3244"/>
              <a:ext cx="3830" cy="988"/>
              <a:chOff x="2027245" y="1923783"/>
              <a:chExt cx="1441680" cy="1242751"/>
            </a:xfrm>
          </p:grpSpPr>
          <p:sp>
            <p:nvSpPr>
              <p:cNvPr id="26" name="六边形 25"/>
              <p:cNvSpPr/>
              <p:nvPr/>
            </p:nvSpPr>
            <p:spPr bwMode="auto">
              <a:xfrm>
                <a:off x="2027245" y="1923783"/>
                <a:ext cx="1441680" cy="1242751"/>
              </a:xfrm>
              <a:prstGeom prst="hexagon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24358" y="2165290"/>
                <a:ext cx="984134" cy="731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6</a:t>
                </a:r>
                <a:r>
                  <a:rPr lang="zh-CN" altLang="en-US" sz="1800" dirty="0">
                    <a:solidFill>
                      <a:schemeClr val="tx2"/>
                    </a:solidFill>
                    <a:latin typeface="微软雅黑" panose="020B0503020204020204" pitchFamily="34" charset="-122"/>
                  </a:rPr>
                  <a:t>、校友撷英</a:t>
                </a:r>
                <a:endPara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98" y="3256"/>
              <a:ext cx="1105" cy="1000"/>
              <a:chOff x="849314" y="2545158"/>
              <a:chExt cx="1441680" cy="1242751"/>
            </a:xfrm>
          </p:grpSpPr>
          <p:sp>
            <p:nvSpPr>
              <p:cNvPr id="33" name="六边形 32"/>
              <p:cNvSpPr/>
              <p:nvPr/>
            </p:nvSpPr>
            <p:spPr>
              <a:xfrm>
                <a:off x="849314" y="2545158"/>
                <a:ext cx="1441680" cy="1242751"/>
              </a:xfrm>
              <a:prstGeom prst="hexagon">
                <a:avLst/>
              </a:prstGeom>
              <a:solidFill>
                <a:schemeClr val="tx2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345"/>
              <p:cNvSpPr>
                <a:spLocks noEditPoints="1"/>
              </p:cNvSpPr>
              <p:nvPr/>
            </p:nvSpPr>
            <p:spPr bwMode="auto">
              <a:xfrm>
                <a:off x="1368989" y="2843553"/>
                <a:ext cx="412388" cy="763308"/>
              </a:xfrm>
              <a:custGeom>
                <a:avLst/>
                <a:gdLst>
                  <a:gd name="T0" fmla="*/ 292714 w 86"/>
                  <a:gd name="T1" fmla="*/ 0 h 164"/>
                  <a:gd name="T2" fmla="*/ 197411 w 86"/>
                  <a:gd name="T3" fmla="*/ 72758 h 164"/>
                  <a:gd name="T4" fmla="*/ 81687 w 86"/>
                  <a:gd name="T5" fmla="*/ 85987 h 164"/>
                  <a:gd name="T6" fmla="*/ 68073 w 86"/>
                  <a:gd name="T7" fmla="*/ 198432 h 164"/>
                  <a:gd name="T8" fmla="*/ 0 w 86"/>
                  <a:gd name="T9" fmla="*/ 291034 h 164"/>
                  <a:gd name="T10" fmla="*/ 68073 w 86"/>
                  <a:gd name="T11" fmla="*/ 377021 h 164"/>
                  <a:gd name="T12" fmla="*/ 81687 w 86"/>
                  <a:gd name="T13" fmla="*/ 489466 h 164"/>
                  <a:gd name="T14" fmla="*/ 197411 w 86"/>
                  <a:gd name="T15" fmla="*/ 509309 h 164"/>
                  <a:gd name="T16" fmla="*/ 292714 w 86"/>
                  <a:gd name="T17" fmla="*/ 575453 h 164"/>
                  <a:gd name="T18" fmla="*/ 388016 w 86"/>
                  <a:gd name="T19" fmla="*/ 509309 h 164"/>
                  <a:gd name="T20" fmla="*/ 503740 w 86"/>
                  <a:gd name="T21" fmla="*/ 489466 h 164"/>
                  <a:gd name="T22" fmla="*/ 517354 w 86"/>
                  <a:gd name="T23" fmla="*/ 377021 h 164"/>
                  <a:gd name="T24" fmla="*/ 585427 w 86"/>
                  <a:gd name="T25" fmla="*/ 291034 h 164"/>
                  <a:gd name="T26" fmla="*/ 517354 w 86"/>
                  <a:gd name="T27" fmla="*/ 198432 h 164"/>
                  <a:gd name="T28" fmla="*/ 503740 w 86"/>
                  <a:gd name="T29" fmla="*/ 85987 h 164"/>
                  <a:gd name="T30" fmla="*/ 388016 w 86"/>
                  <a:gd name="T31" fmla="*/ 72758 h 164"/>
                  <a:gd name="T32" fmla="*/ 292714 w 86"/>
                  <a:gd name="T33" fmla="*/ 0 h 164"/>
                  <a:gd name="T34" fmla="*/ 292714 w 86"/>
                  <a:gd name="T35" fmla="*/ 158746 h 164"/>
                  <a:gd name="T36" fmla="*/ 422052 w 86"/>
                  <a:gd name="T37" fmla="*/ 291034 h 164"/>
                  <a:gd name="T38" fmla="*/ 292714 w 86"/>
                  <a:gd name="T39" fmla="*/ 416707 h 164"/>
                  <a:gd name="T40" fmla="*/ 163375 w 86"/>
                  <a:gd name="T41" fmla="*/ 291034 h 164"/>
                  <a:gd name="T42" fmla="*/ 292714 w 86"/>
                  <a:gd name="T43" fmla="*/ 158746 h 164"/>
                  <a:gd name="T44" fmla="*/ 197411 w 86"/>
                  <a:gd name="T45" fmla="*/ 601911 h 164"/>
                  <a:gd name="T46" fmla="*/ 129339 w 86"/>
                  <a:gd name="T47" fmla="*/ 608525 h 164"/>
                  <a:gd name="T48" fmla="*/ 129339 w 86"/>
                  <a:gd name="T49" fmla="*/ 1084762 h 164"/>
                  <a:gd name="T50" fmla="*/ 456089 w 86"/>
                  <a:gd name="T51" fmla="*/ 1084762 h 164"/>
                  <a:gd name="T52" fmla="*/ 456089 w 86"/>
                  <a:gd name="T53" fmla="*/ 608525 h 164"/>
                  <a:gd name="T54" fmla="*/ 388016 w 86"/>
                  <a:gd name="T55" fmla="*/ 601911 h 164"/>
                  <a:gd name="T56" fmla="*/ 292714 w 86"/>
                  <a:gd name="T57" fmla="*/ 668055 h 164"/>
                  <a:gd name="T58" fmla="*/ 197411 w 86"/>
                  <a:gd name="T59" fmla="*/ 601911 h 1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6"/>
                  <a:gd name="T91" fmla="*/ 0 h 164"/>
                  <a:gd name="T92" fmla="*/ 86 w 86"/>
                  <a:gd name="T93" fmla="*/ 164 h 1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6" h="164">
                    <a:moveTo>
                      <a:pt x="43" y="0"/>
                    </a:moveTo>
                    <a:cubicBezTo>
                      <a:pt x="37" y="0"/>
                      <a:pt x="31" y="5"/>
                      <a:pt x="29" y="11"/>
                    </a:cubicBezTo>
                    <a:cubicBezTo>
                      <a:pt x="24" y="8"/>
                      <a:pt x="17" y="8"/>
                      <a:pt x="12" y="13"/>
                    </a:cubicBezTo>
                    <a:cubicBezTo>
                      <a:pt x="8" y="18"/>
                      <a:pt x="7" y="25"/>
                      <a:pt x="10" y="30"/>
                    </a:cubicBezTo>
                    <a:cubicBezTo>
                      <a:pt x="4" y="32"/>
                      <a:pt x="0" y="37"/>
                      <a:pt x="0" y="44"/>
                    </a:cubicBezTo>
                    <a:cubicBezTo>
                      <a:pt x="0" y="50"/>
                      <a:pt x="4" y="55"/>
                      <a:pt x="10" y="57"/>
                    </a:cubicBezTo>
                    <a:cubicBezTo>
                      <a:pt x="7" y="63"/>
                      <a:pt x="8" y="70"/>
                      <a:pt x="12" y="74"/>
                    </a:cubicBezTo>
                    <a:cubicBezTo>
                      <a:pt x="17" y="79"/>
                      <a:pt x="24" y="80"/>
                      <a:pt x="29" y="77"/>
                    </a:cubicBezTo>
                    <a:cubicBezTo>
                      <a:pt x="31" y="82"/>
                      <a:pt x="37" y="87"/>
                      <a:pt x="43" y="87"/>
                    </a:cubicBezTo>
                    <a:cubicBezTo>
                      <a:pt x="49" y="87"/>
                      <a:pt x="55" y="82"/>
                      <a:pt x="57" y="77"/>
                    </a:cubicBezTo>
                    <a:cubicBezTo>
                      <a:pt x="62" y="80"/>
                      <a:pt x="69" y="79"/>
                      <a:pt x="74" y="74"/>
                    </a:cubicBezTo>
                    <a:cubicBezTo>
                      <a:pt x="78" y="70"/>
                      <a:pt x="79" y="63"/>
                      <a:pt x="76" y="57"/>
                    </a:cubicBezTo>
                    <a:cubicBezTo>
                      <a:pt x="82" y="55"/>
                      <a:pt x="86" y="50"/>
                      <a:pt x="86" y="44"/>
                    </a:cubicBezTo>
                    <a:cubicBezTo>
                      <a:pt x="86" y="37"/>
                      <a:pt x="82" y="32"/>
                      <a:pt x="76" y="30"/>
                    </a:cubicBezTo>
                    <a:cubicBezTo>
                      <a:pt x="79" y="25"/>
                      <a:pt x="78" y="18"/>
                      <a:pt x="74" y="13"/>
                    </a:cubicBezTo>
                    <a:cubicBezTo>
                      <a:pt x="69" y="8"/>
                      <a:pt x="62" y="8"/>
                      <a:pt x="57" y="11"/>
                    </a:cubicBezTo>
                    <a:cubicBezTo>
                      <a:pt x="55" y="5"/>
                      <a:pt x="49" y="0"/>
                      <a:pt x="43" y="0"/>
                    </a:cubicBezTo>
                    <a:close/>
                    <a:moveTo>
                      <a:pt x="43" y="24"/>
                    </a:moveTo>
                    <a:cubicBezTo>
                      <a:pt x="54" y="24"/>
                      <a:pt x="62" y="33"/>
                      <a:pt x="62" y="44"/>
                    </a:cubicBezTo>
                    <a:cubicBezTo>
                      <a:pt x="62" y="54"/>
                      <a:pt x="54" y="63"/>
                      <a:pt x="43" y="63"/>
                    </a:cubicBezTo>
                    <a:cubicBezTo>
                      <a:pt x="32" y="63"/>
                      <a:pt x="24" y="54"/>
                      <a:pt x="24" y="44"/>
                    </a:cubicBezTo>
                    <a:cubicBezTo>
                      <a:pt x="24" y="33"/>
                      <a:pt x="32" y="24"/>
                      <a:pt x="43" y="24"/>
                    </a:cubicBezTo>
                    <a:close/>
                    <a:moveTo>
                      <a:pt x="29" y="91"/>
                    </a:moveTo>
                    <a:cubicBezTo>
                      <a:pt x="26" y="93"/>
                      <a:pt x="22" y="93"/>
                      <a:pt x="19" y="92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45" y="136"/>
                      <a:pt x="42" y="138"/>
                      <a:pt x="67" y="16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4" y="93"/>
                      <a:pt x="60" y="93"/>
                      <a:pt x="57" y="91"/>
                    </a:cubicBezTo>
                    <a:cubicBezTo>
                      <a:pt x="55" y="97"/>
                      <a:pt x="49" y="101"/>
                      <a:pt x="43" y="101"/>
                    </a:cubicBezTo>
                    <a:cubicBezTo>
                      <a:pt x="37" y="101"/>
                      <a:pt x="31" y="97"/>
                      <a:pt x="29" y="9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291590" cy="127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449185" y="516890"/>
            <a:ext cx="1169035" cy="1968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14" name="六边形 11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17" name="六边形 11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07" name="六边形 106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10" name="六边形 10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767705" y="2312670"/>
            <a:ext cx="2352039" cy="561340"/>
            <a:chOff x="2027245" y="1923783"/>
            <a:chExt cx="1394251" cy="1111935"/>
          </a:xfrm>
        </p:grpSpPr>
        <p:sp>
          <p:nvSpPr>
            <p:cNvPr id="119" name="六边形 118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07280" y="2312670"/>
            <a:ext cx="701675" cy="598805"/>
            <a:chOff x="849314" y="2545158"/>
            <a:chExt cx="1441680" cy="1242751"/>
          </a:xfrm>
        </p:grpSpPr>
        <p:sp>
          <p:nvSpPr>
            <p:cNvPr id="122" name="六边形 12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774055" y="2992120"/>
            <a:ext cx="2352039" cy="561340"/>
            <a:chOff x="2027245" y="1923783"/>
            <a:chExt cx="1394251" cy="1111935"/>
          </a:xfrm>
        </p:grpSpPr>
        <p:sp>
          <p:nvSpPr>
            <p:cNvPr id="125" name="六边形 12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913630" y="2992120"/>
            <a:ext cx="701675" cy="598805"/>
            <a:chOff x="849314" y="2545158"/>
            <a:chExt cx="1441680" cy="1242751"/>
          </a:xfrm>
        </p:grpSpPr>
        <p:sp>
          <p:nvSpPr>
            <p:cNvPr id="128" name="六边形 127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库存记录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0865" y="730250"/>
            <a:ext cx="6617517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点击【基本管理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库存管理】打开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记录录入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页面，管理员可以登记库存信息。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233295" y="3999865"/>
            <a:ext cx="49523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保存：</a:t>
            </a:r>
            <a:r>
              <a:rPr lang="zh-CN" altLang="en-US" sz="1200">
                <a:sym typeface="+mn-ea"/>
              </a:rPr>
              <a:t>填写库存信息后，点击</a:t>
            </a:r>
            <a:r>
              <a:rPr lang="en-US" altLang="zh-CN" sz="1200">
                <a:sym typeface="+mn-ea"/>
              </a:rPr>
              <a:t>“</a:t>
            </a:r>
            <a:r>
              <a:rPr lang="zh-CN" altLang="en-US" sz="1200">
                <a:sym typeface="+mn-ea"/>
              </a:rPr>
              <a:t>保存</a:t>
            </a:r>
            <a:r>
              <a:rPr lang="en-US" altLang="zh-CN" sz="1200">
                <a:sym typeface="+mn-ea"/>
              </a:rPr>
              <a:t>”</a:t>
            </a:r>
            <a:r>
              <a:rPr lang="zh-CN" altLang="en-US" sz="1200">
                <a:sym typeface="+mn-ea"/>
              </a:rPr>
              <a:t>按钮即可上传数据。</a:t>
            </a:r>
            <a:endParaRPr lang="zh-CN" altLang="en-US" sz="12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sym typeface="+mn-ea"/>
              </a:rPr>
              <a:t>重置：</a:t>
            </a:r>
            <a:r>
              <a:rPr lang="zh-CN" altLang="en-US" sz="1200">
                <a:sym typeface="+mn-ea"/>
              </a:rPr>
              <a:t>填写的内容有误时，点击</a:t>
            </a:r>
            <a:r>
              <a:rPr lang="en-US" altLang="zh-CN" sz="1200">
                <a:sym typeface="+mn-ea"/>
              </a:rPr>
              <a:t>“</a:t>
            </a:r>
            <a:r>
              <a:rPr lang="zh-CN" altLang="en-US" sz="1200">
                <a:sym typeface="+mn-ea"/>
              </a:rPr>
              <a:t>重置</a:t>
            </a:r>
            <a:r>
              <a:rPr lang="en-US" altLang="zh-CN" sz="1200">
                <a:sym typeface="+mn-ea"/>
              </a:rPr>
              <a:t>”</a:t>
            </a:r>
            <a:r>
              <a:rPr lang="zh-CN" altLang="en-US" sz="1200">
                <a:sym typeface="+mn-ea"/>
              </a:rPr>
              <a:t>可清空填写内容。</a:t>
            </a:r>
            <a:endParaRPr lang="zh-CN" altLang="en-US" sz="120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9345" y="3185160"/>
            <a:ext cx="1056640" cy="349885"/>
          </a:xfrm>
          <a:prstGeom prst="rect">
            <a:avLst/>
          </a:prstGeom>
          <a:noFill/>
          <a:ln w="28575"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6000000" scaled="0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656" y="1099906"/>
            <a:ext cx="3234417" cy="2863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库存记录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0865" y="730250"/>
            <a:ext cx="73259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点击【库存记录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记录列表】打开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记录列表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页面，管理员可以查看登记过的库存信息。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03170" y="3609975"/>
            <a:ext cx="43154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根据检索条件查询相关库存信息。</a:t>
            </a:r>
            <a:endParaRPr lang="zh-CN" altLang="en-US" sz="1200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删除：</a:t>
            </a:r>
            <a:r>
              <a:rPr lang="zh-CN" altLang="en-US" sz="1200" dirty="0">
                <a:sym typeface="+mn-ea"/>
              </a:rPr>
              <a:t>点击后可以删除该条库存信息。</a:t>
            </a:r>
            <a:endParaRPr lang="zh-CN" altLang="en-US" sz="12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036955"/>
            <a:ext cx="7499350" cy="2525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 flipV="1">
            <a:off x="354965" y="463550"/>
            <a:ext cx="1318895" cy="508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 flipV="1">
            <a:off x="7321550" y="536575"/>
            <a:ext cx="1296670" cy="635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14" name="六边形 11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17" name="六边形 11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  <a:solidFill>
            <a:schemeClr val="tx2"/>
          </a:solidFill>
        </p:grpSpPr>
        <p:sp>
          <p:nvSpPr>
            <p:cNvPr id="144" name="六边形 14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47" name="六边形 14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767705" y="2320291"/>
            <a:ext cx="2352039" cy="561340"/>
            <a:chOff x="2027245" y="1923783"/>
            <a:chExt cx="1394251" cy="1111935"/>
          </a:xfrm>
        </p:grpSpPr>
        <p:sp>
          <p:nvSpPr>
            <p:cNvPr id="174" name="六边形 17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907280" y="2320291"/>
            <a:ext cx="701675" cy="598805"/>
            <a:chOff x="849314" y="2545158"/>
            <a:chExt cx="1441680" cy="1242751"/>
          </a:xfrm>
        </p:grpSpPr>
        <p:sp>
          <p:nvSpPr>
            <p:cNvPr id="177" name="六边形 17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774055" y="2999741"/>
            <a:ext cx="2352039" cy="561340"/>
            <a:chOff x="2027245" y="1923783"/>
            <a:chExt cx="1394251" cy="1111935"/>
          </a:xfrm>
        </p:grpSpPr>
        <p:sp>
          <p:nvSpPr>
            <p:cNvPr id="180" name="六边形 179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913630" y="2999741"/>
            <a:ext cx="701675" cy="598805"/>
            <a:chOff x="849314" y="2545158"/>
            <a:chExt cx="1441680" cy="1242751"/>
          </a:xfrm>
        </p:grpSpPr>
        <p:sp>
          <p:nvSpPr>
            <p:cNvPr id="183" name="六边形 182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4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分会管理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0865" y="730250"/>
            <a:ext cx="6617517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点击【基本管理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分会管理】打开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分会管理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页面，管理员可以添加校友分会。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2069" y="1415472"/>
            <a:ext cx="3655843" cy="3213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分会管理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01345" y="638810"/>
            <a:ext cx="768159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点击【分会管理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分会列表】打开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分会列表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页面，管理员可以查看登记过的校友分会信息。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81200" y="3544252"/>
            <a:ext cx="5669280" cy="116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根据检索条件查询相关校友分会信息。</a:t>
            </a:r>
            <a:endParaRPr lang="zh-CN" altLang="en-US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编辑：</a:t>
            </a:r>
            <a:r>
              <a:rPr lang="zh-CN" altLang="en-US" sz="1200" dirty="0"/>
              <a:t>点击后进入校友会分会编辑页面，可以修改该校友分会信息。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删除：</a:t>
            </a:r>
            <a:r>
              <a:rPr lang="zh-CN" altLang="en-US" sz="1200" dirty="0"/>
              <a:t>点击后删除该条校友分会信息。</a:t>
            </a:r>
            <a:endParaRPr lang="zh-CN" altLang="en-US" sz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945515"/>
            <a:ext cx="6978650" cy="26661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分会管理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106160" y="3271173"/>
            <a:ext cx="1615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        点击“编辑”后进入校友会分会编辑页面，可以修改该校友分会信息。</a:t>
            </a:r>
            <a:endParaRPr lang="en-US" altLang="zh-CN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758" y="882829"/>
            <a:ext cx="4073902" cy="3588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 flipV="1">
            <a:off x="354965" y="463550"/>
            <a:ext cx="1365885" cy="508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516495" y="523875"/>
            <a:ext cx="1101725" cy="1270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14" name="六边形 11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17" name="六边形 11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44" name="六边形 14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47" name="六边形 14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755005" y="2315479"/>
            <a:ext cx="2352039" cy="561340"/>
            <a:chOff x="2027245" y="1923783"/>
            <a:chExt cx="1394251" cy="1111935"/>
          </a:xfrm>
          <a:solidFill>
            <a:schemeClr val="tx2"/>
          </a:solidFill>
        </p:grpSpPr>
        <p:sp>
          <p:nvSpPr>
            <p:cNvPr id="174" name="六边形 17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894580" y="2315479"/>
            <a:ext cx="701675" cy="598805"/>
            <a:chOff x="849314" y="2545158"/>
            <a:chExt cx="1441680" cy="1242751"/>
          </a:xfrm>
        </p:grpSpPr>
        <p:sp>
          <p:nvSpPr>
            <p:cNvPr id="177" name="六边形 17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761355" y="2994929"/>
            <a:ext cx="2352039" cy="561340"/>
            <a:chOff x="2027245" y="1923783"/>
            <a:chExt cx="1394251" cy="1111935"/>
          </a:xfrm>
        </p:grpSpPr>
        <p:sp>
          <p:nvSpPr>
            <p:cNvPr id="180" name="六边形 179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、栏目管理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900930" y="2994929"/>
            <a:ext cx="701675" cy="598805"/>
            <a:chOff x="849314" y="2545158"/>
            <a:chExt cx="1441680" cy="1242751"/>
          </a:xfrm>
        </p:grpSpPr>
        <p:sp>
          <p:nvSpPr>
            <p:cNvPr id="183" name="六边形 182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4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3210" y="690662"/>
            <a:ext cx="7739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点击【系统右上角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修改密码】打开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修改密码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页面，管理员可以修改当前登录账号的密码。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094693" y="3424435"/>
            <a:ext cx="204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输入旧密码和新密码后，点击“修改”按钮即可修改。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10" y="1138237"/>
            <a:ext cx="4562475" cy="2714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3210" y="690662"/>
            <a:ext cx="75151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点击【系统管理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操作日志】打开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操作日志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页面，管理员可以查看管理平台的操作日志。</a:t>
            </a:r>
            <a:endParaRPr lang="zh-CN" altLang="en-US" dirty="0"/>
          </a:p>
        </p:txBody>
      </p:sp>
      <p:sp>
        <p:nvSpPr>
          <p:cNvPr id="12" name="文本框 6"/>
          <p:cNvSpPr txBox="1"/>
          <p:nvPr/>
        </p:nvSpPr>
        <p:spPr>
          <a:xfrm>
            <a:off x="6529705" y="4530725"/>
            <a:ext cx="1699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点击删除按钮会删除该条操作信息。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23280" y="1034018"/>
            <a:ext cx="2865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根据检索条件查询相关日志信息。</a:t>
            </a:r>
            <a:endParaRPr lang="zh-CN" altLang="en-US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 dirty="0">
                <a:sym typeface="+mn-ea"/>
              </a:rPr>
              <a:t>刷新数据。</a:t>
            </a:r>
            <a:endParaRPr lang="zh-CN" altLang="en-US" sz="1200" dirty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112" y="1844241"/>
            <a:ext cx="6419850" cy="2351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新闻中心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10565" y="688975"/>
            <a:ext cx="772922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</a:t>
            </a:r>
            <a:r>
              <a:rPr 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新闻中心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总会资讯】打开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总会资讯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信息列表页面，点击新闻标题可以查看发布的学校新闻信息。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96670"/>
            <a:ext cx="7670128" cy="37324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3210" y="690662"/>
            <a:ext cx="70375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点击【系统设置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友情链接】打开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/>
              <a:t>链接列表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页面，展示了校友会相关的网址信息。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38400" y="36257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根据检索条件查询相关链接信息。</a:t>
            </a:r>
            <a:endParaRPr lang="zh-CN" altLang="en-US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 dirty="0">
                <a:sym typeface="+mn-ea"/>
              </a:rPr>
              <a:t>刷新数据。</a:t>
            </a:r>
            <a:endParaRPr lang="en-US" altLang="zh-CN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新建：</a:t>
            </a:r>
            <a:r>
              <a:rPr lang="zh-CN" altLang="en-US" sz="1200" dirty="0">
                <a:sym typeface="+mn-ea"/>
              </a:rPr>
              <a:t>点击后可以添加新链接。</a:t>
            </a:r>
            <a:endParaRPr lang="en-US" altLang="zh-CN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删除：</a:t>
            </a:r>
            <a:r>
              <a:rPr lang="zh-CN" altLang="en-US" sz="1200" dirty="0">
                <a:sym typeface="+mn-ea"/>
              </a:rPr>
              <a:t>点击后会删除该条链接信息。</a:t>
            </a:r>
            <a:endParaRPr lang="zh-CN" altLang="en-US" sz="1200" dirty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422" y="1052686"/>
            <a:ext cx="7037504" cy="2670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560145" y="751622"/>
            <a:ext cx="44935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ym typeface="+mn-ea"/>
              </a:rPr>
              <a:t>点击“新建”后进入新建链接的页面，可以添加新链接</a:t>
            </a:r>
            <a:endParaRPr lang="zh-CN" altLang="en-US" dirty="0"/>
          </a:p>
        </p:txBody>
      </p:sp>
      <p:sp>
        <p:nvSpPr>
          <p:cNvPr id="8" name="文本框 6"/>
          <p:cNvSpPr txBox="1"/>
          <p:nvPr/>
        </p:nvSpPr>
        <p:spPr>
          <a:xfrm>
            <a:off x="5422265" y="4022725"/>
            <a:ext cx="201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填写信息后点击“确定”按钮即可创建新链接。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399" y="1386088"/>
            <a:ext cx="3235307" cy="2851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2575" y="902970"/>
            <a:ext cx="2352039" cy="561340"/>
            <a:chOff x="2027245" y="1923783"/>
            <a:chExt cx="1394251" cy="1111935"/>
          </a:xfrm>
        </p:grpSpPr>
        <p:sp>
          <p:nvSpPr>
            <p:cNvPr id="24" name="六边形 2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、用户管理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2150" y="902970"/>
            <a:ext cx="701675" cy="598805"/>
            <a:chOff x="849314" y="2545158"/>
            <a:chExt cx="1441680" cy="1242751"/>
          </a:xfrm>
        </p:grpSpPr>
        <p:sp>
          <p:nvSpPr>
            <p:cNvPr id="64" name="六边形 63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4365" y="242570"/>
            <a:ext cx="46858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/>
            <a:r>
              <a:rPr lang="zh-CN" altLang="en-US" sz="2400" b="1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校友分会信息管理系统管理端</a:t>
            </a:r>
            <a:endParaRPr lang="zh-CN" altLang="en-US" sz="24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354965" y="468630"/>
            <a:ext cx="1379220" cy="127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14"/>
          <p:cNvCxnSpPr/>
          <p:nvPr/>
        </p:nvCxnSpPr>
        <p:spPr>
          <a:xfrm>
            <a:off x="7456170" y="530225"/>
            <a:ext cx="1162050" cy="635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533525" y="1620520"/>
            <a:ext cx="2352039" cy="561340"/>
            <a:chOff x="2027245" y="1923783"/>
            <a:chExt cx="1394251" cy="1111935"/>
          </a:xfrm>
        </p:grpSpPr>
        <p:sp>
          <p:nvSpPr>
            <p:cNvPr id="16" name="六边形 15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、院系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sym typeface="+mn-ea"/>
                </a:rPr>
                <a:t>专业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00" y="1620520"/>
            <a:ext cx="701675" cy="598805"/>
            <a:chOff x="849314" y="2545158"/>
            <a:chExt cx="1441680" cy="1242751"/>
          </a:xfrm>
        </p:grpSpPr>
        <p:sp>
          <p:nvSpPr>
            <p:cNvPr id="19" name="六边形 18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33525" y="2291080"/>
            <a:ext cx="2352039" cy="561340"/>
            <a:chOff x="2027245" y="1923783"/>
            <a:chExt cx="1394251" cy="1111935"/>
          </a:xfrm>
        </p:grpSpPr>
        <p:sp>
          <p:nvSpPr>
            <p:cNvPr id="22" name="六边形 21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、文章管理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100" y="2291080"/>
            <a:ext cx="701675" cy="598805"/>
            <a:chOff x="849314" y="2545158"/>
            <a:chExt cx="1441680" cy="1242751"/>
          </a:xfrm>
        </p:grpSpPr>
        <p:sp>
          <p:nvSpPr>
            <p:cNvPr id="30" name="六边形 2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33525" y="2987040"/>
            <a:ext cx="2352039" cy="561340"/>
            <a:chOff x="2027245" y="1923783"/>
            <a:chExt cx="1394251" cy="1111935"/>
          </a:xfrm>
        </p:grpSpPr>
        <p:sp>
          <p:nvSpPr>
            <p:cNvPr id="34" name="六边形 3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、活动管理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3100" y="2987040"/>
            <a:ext cx="701675" cy="598805"/>
            <a:chOff x="849314" y="2545158"/>
            <a:chExt cx="1441680" cy="1242751"/>
          </a:xfrm>
        </p:grpSpPr>
        <p:sp>
          <p:nvSpPr>
            <p:cNvPr id="42" name="六边形 41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3525" y="3684270"/>
            <a:ext cx="2352039" cy="561340"/>
            <a:chOff x="2027245" y="1923783"/>
            <a:chExt cx="1394251" cy="1111935"/>
          </a:xfrm>
        </p:grpSpPr>
        <p:sp>
          <p:nvSpPr>
            <p:cNvPr id="45" name="六边形 44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、附件管理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3100" y="3684270"/>
            <a:ext cx="701675" cy="598805"/>
            <a:chOff x="849314" y="2545158"/>
            <a:chExt cx="1441680" cy="1242751"/>
          </a:xfrm>
        </p:grpSpPr>
        <p:sp>
          <p:nvSpPr>
            <p:cNvPr id="60" name="六边形 59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33525" y="4405630"/>
            <a:ext cx="2352039" cy="561340"/>
            <a:chOff x="2027245" y="1923783"/>
            <a:chExt cx="1394251" cy="1111935"/>
          </a:xfrm>
        </p:grpSpPr>
        <p:sp>
          <p:nvSpPr>
            <p:cNvPr id="84" name="六边形 8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、校友捐赠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3100" y="4405630"/>
            <a:ext cx="701675" cy="598805"/>
            <a:chOff x="849314" y="2545158"/>
            <a:chExt cx="1441680" cy="1242751"/>
          </a:xfrm>
        </p:grpSpPr>
        <p:sp>
          <p:nvSpPr>
            <p:cNvPr id="87" name="六边形 8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61355" y="890270"/>
            <a:ext cx="2352039" cy="561340"/>
            <a:chOff x="2027245" y="1923783"/>
            <a:chExt cx="1394251" cy="1111935"/>
          </a:xfrm>
        </p:grpSpPr>
        <p:sp>
          <p:nvSpPr>
            <p:cNvPr id="114" name="六边形 11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7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、库存记录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900930" y="890270"/>
            <a:ext cx="701675" cy="598805"/>
            <a:chOff x="849314" y="2545158"/>
            <a:chExt cx="1441680" cy="1242751"/>
          </a:xfrm>
        </p:grpSpPr>
        <p:sp>
          <p:nvSpPr>
            <p:cNvPr id="117" name="六边形 11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67705" y="1582420"/>
            <a:ext cx="2352039" cy="561340"/>
            <a:chOff x="2027245" y="1923783"/>
            <a:chExt cx="1394251" cy="1111935"/>
          </a:xfrm>
        </p:grpSpPr>
        <p:sp>
          <p:nvSpPr>
            <p:cNvPr id="144" name="六边形 14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8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、分会管理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07280" y="1582420"/>
            <a:ext cx="701675" cy="598805"/>
            <a:chOff x="849314" y="2545158"/>
            <a:chExt cx="1441680" cy="1242751"/>
          </a:xfrm>
        </p:grpSpPr>
        <p:sp>
          <p:nvSpPr>
            <p:cNvPr id="147" name="六边形 14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761355" y="2328545"/>
            <a:ext cx="2352039" cy="561340"/>
            <a:chOff x="2027245" y="1923783"/>
            <a:chExt cx="1394251" cy="1111935"/>
          </a:xfrm>
        </p:grpSpPr>
        <p:sp>
          <p:nvSpPr>
            <p:cNvPr id="174" name="六边形 173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chemeClr val="tx2"/>
                  </a:solidFill>
                  <a:latin typeface="微软雅黑" panose="020B0503020204020204" pitchFamily="34" charset="-122"/>
                </a:rPr>
                <a:t>、系统设置</a:t>
              </a:r>
              <a:endParaRPr lang="zh-CN" altLang="en-US" sz="1800" dirty="0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900930" y="2328545"/>
            <a:ext cx="701675" cy="598805"/>
            <a:chOff x="849314" y="2545158"/>
            <a:chExt cx="1441680" cy="1242751"/>
          </a:xfrm>
        </p:grpSpPr>
        <p:sp>
          <p:nvSpPr>
            <p:cNvPr id="177" name="六边形 176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8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767705" y="3007995"/>
            <a:ext cx="2352039" cy="561340"/>
            <a:chOff x="2027245" y="1923783"/>
            <a:chExt cx="1394251" cy="1111935"/>
          </a:xfrm>
        </p:grpSpPr>
        <p:sp>
          <p:nvSpPr>
            <p:cNvPr id="180" name="六边形 179"/>
            <p:cNvSpPr/>
            <p:nvPr/>
          </p:nvSpPr>
          <p:spPr bwMode="auto">
            <a:xfrm>
              <a:off x="2027245" y="1923783"/>
              <a:ext cx="1394251" cy="1111935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2232263" y="2114975"/>
              <a:ext cx="984134" cy="729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</a:rPr>
                <a:t>10</a:t>
              </a: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</a:rPr>
                <a:t>、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栏目管理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907280" y="3007995"/>
            <a:ext cx="701675" cy="598805"/>
            <a:chOff x="849314" y="2545158"/>
            <a:chExt cx="1441680" cy="1242751"/>
          </a:xfrm>
        </p:grpSpPr>
        <p:sp>
          <p:nvSpPr>
            <p:cNvPr id="183" name="六边形 182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chemeClr val="tx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4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栏目管理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3210" y="731302"/>
            <a:ext cx="5421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点击【栏目管理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新增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页面，可以添加栏目。</a:t>
            </a:r>
            <a:endParaRPr lang="zh-CN" altLang="en-US" dirty="0"/>
          </a:p>
        </p:txBody>
      </p:sp>
      <p:sp>
        <p:nvSpPr>
          <p:cNvPr id="8" name="文本框 6"/>
          <p:cNvSpPr txBox="1"/>
          <p:nvPr/>
        </p:nvSpPr>
        <p:spPr>
          <a:xfrm>
            <a:off x="5602605" y="3950533"/>
            <a:ext cx="201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填写栏目信息后，点击“确定”按钮即可添加栏目。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112" y="1133965"/>
            <a:ext cx="4407704" cy="39222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栏目管理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13210" y="731302"/>
            <a:ext cx="6678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点击【栏目管理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栏目列表】打开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栏目列表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页面，管理员可以管理栏目信息。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661920" y="381981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查询：</a:t>
            </a:r>
            <a:r>
              <a:rPr lang="zh-CN" altLang="en-US" sz="1200" dirty="0">
                <a:sym typeface="+mn-ea"/>
              </a:rPr>
              <a:t>根据检索条件查询相关栏目信息。</a:t>
            </a:r>
            <a:endParaRPr lang="zh-CN" altLang="en-US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刷新：</a:t>
            </a:r>
            <a:r>
              <a:rPr lang="zh-CN" altLang="en-US" sz="1200" dirty="0">
                <a:sym typeface="+mn-ea"/>
              </a:rPr>
              <a:t>刷新数据。</a:t>
            </a:r>
            <a:endParaRPr lang="en-US" altLang="zh-CN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编辑图标：</a:t>
            </a:r>
            <a:r>
              <a:rPr lang="zh-CN" altLang="en-US" sz="1200" dirty="0">
                <a:sym typeface="+mn-ea"/>
              </a:rPr>
              <a:t>点击后可以修改栏目信息。</a:t>
            </a:r>
            <a:endParaRPr lang="en-US" altLang="zh-CN" sz="12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sym typeface="+mn-ea"/>
              </a:rPr>
              <a:t>删除图标：</a:t>
            </a:r>
            <a:r>
              <a:rPr lang="zh-CN" altLang="en-US" sz="1200" dirty="0">
                <a:sym typeface="+mn-ea"/>
              </a:rPr>
              <a:t>点击后会删除该条栏目信息。</a:t>
            </a:r>
            <a:endParaRPr lang="zh-CN" altLang="en-US" sz="1200" dirty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106448"/>
            <a:ext cx="7956550" cy="2731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栏目管理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33569" y="700822"/>
            <a:ext cx="5032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ym typeface="+mn-ea"/>
              </a:rPr>
              <a:t>点击“编辑图标”后进入编辑栏目页面，可以修改栏目信息。</a:t>
            </a:r>
            <a:endParaRPr lang="zh-CN" altLang="en-US" dirty="0"/>
          </a:p>
        </p:txBody>
      </p:sp>
      <p:sp>
        <p:nvSpPr>
          <p:cNvPr id="18" name="文本框 6"/>
          <p:cNvSpPr txBox="1"/>
          <p:nvPr/>
        </p:nvSpPr>
        <p:spPr>
          <a:xfrm>
            <a:off x="5107305" y="3850005"/>
            <a:ext cx="201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修改完成后，点击“确定”按钮即可更新栏目信息。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49" y="1397000"/>
            <a:ext cx="2913197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35965" y="2472517"/>
            <a:ext cx="684625" cy="790768"/>
            <a:chOff x="1235965" y="2472517"/>
            <a:chExt cx="684625" cy="790768"/>
          </a:xfrm>
        </p:grpSpPr>
        <p:grpSp>
          <p:nvGrpSpPr>
            <p:cNvPr id="7" name="组合 6"/>
            <p:cNvGrpSpPr/>
            <p:nvPr/>
          </p:nvGrpSpPr>
          <p:grpSpPr>
            <a:xfrm>
              <a:off x="1235965" y="2472517"/>
              <a:ext cx="684625" cy="790768"/>
              <a:chOff x="2744871" y="3116805"/>
              <a:chExt cx="719580" cy="81189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334698" y="2637435"/>
              <a:ext cx="487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校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60794" y="2422540"/>
            <a:ext cx="5383206" cy="220648"/>
            <a:chOff x="3760794" y="2422540"/>
            <a:chExt cx="5383206" cy="220648"/>
          </a:xfrm>
        </p:grpSpPr>
        <p:cxnSp>
          <p:nvCxnSpPr>
            <p:cNvPr id="15" name="直接连接符 14"/>
            <p:cNvCxnSpPr>
              <a:stCxn id="38" idx="7"/>
            </p:cNvCxnSpPr>
            <p:nvPr/>
          </p:nvCxnSpPr>
          <p:spPr>
            <a:xfrm>
              <a:off x="3760794" y="2422540"/>
              <a:ext cx="163506" cy="220648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chemeClr val="bg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5"/>
          <p:cNvSpPr/>
          <p:nvPr/>
        </p:nvSpPr>
        <p:spPr bwMode="auto">
          <a:xfrm rot="5400000">
            <a:off x="7565447" y="2011438"/>
            <a:ext cx="187550" cy="16237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032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916846" y="3123606"/>
            <a:ext cx="282820" cy="1990537"/>
            <a:chOff x="916846" y="3123606"/>
            <a:chExt cx="282820" cy="19905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916846" y="3123606"/>
              <a:ext cx="282820" cy="42675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918155" y="3166281"/>
              <a:ext cx="0" cy="838729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41128" y="4451095"/>
              <a:ext cx="754055" cy="0"/>
            </a:xfrm>
            <a:prstGeom prst="line">
              <a:avLst/>
            </a:prstGeom>
            <a:ln w="7620">
              <a:solidFill>
                <a:schemeClr val="bg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>
              <a:off x="820648" y="5016636"/>
              <a:ext cx="195014" cy="0"/>
            </a:xfrm>
            <a:prstGeom prst="line">
              <a:avLst/>
            </a:prstGeom>
            <a:ln w="762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3981451" y="2097827"/>
            <a:ext cx="372524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74519" y="2472517"/>
            <a:ext cx="684625" cy="790768"/>
            <a:chOff x="1974519" y="2472517"/>
            <a:chExt cx="684625" cy="790768"/>
          </a:xfrm>
        </p:grpSpPr>
        <p:grpSp>
          <p:nvGrpSpPr>
            <p:cNvPr id="31" name="组合 30"/>
            <p:cNvGrpSpPr/>
            <p:nvPr/>
          </p:nvGrpSpPr>
          <p:grpSpPr>
            <a:xfrm>
              <a:off x="1974519" y="2472517"/>
              <a:ext cx="684625" cy="790768"/>
              <a:chOff x="2744871" y="3116805"/>
              <a:chExt cx="719580" cy="811898"/>
            </a:xfrm>
          </p:grpSpPr>
          <p:sp>
            <p:nvSpPr>
              <p:cNvPr id="33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072519" y="2594890"/>
              <a:ext cx="487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友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11018" y="1804302"/>
            <a:ext cx="684625" cy="790768"/>
            <a:chOff x="3111018" y="1804302"/>
            <a:chExt cx="684625" cy="790768"/>
          </a:xfrm>
        </p:grpSpPr>
        <p:grpSp>
          <p:nvGrpSpPr>
            <p:cNvPr id="36" name="组合 35"/>
            <p:cNvGrpSpPr/>
            <p:nvPr/>
          </p:nvGrpSpPr>
          <p:grpSpPr>
            <a:xfrm>
              <a:off x="3111018" y="1804302"/>
              <a:ext cx="684625" cy="790768"/>
              <a:chOff x="2744871" y="3116805"/>
              <a:chExt cx="719580" cy="811898"/>
            </a:xfrm>
          </p:grpSpPr>
          <p:sp>
            <p:nvSpPr>
              <p:cNvPr id="38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3189674" y="1851110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72464" y="1804302"/>
            <a:ext cx="684625" cy="790768"/>
            <a:chOff x="2372464" y="1804302"/>
            <a:chExt cx="684625" cy="790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2372464" y="1804302"/>
              <a:ext cx="684625" cy="790768"/>
              <a:chOff x="2744871" y="3116805"/>
              <a:chExt cx="719580" cy="811898"/>
            </a:xfrm>
          </p:grpSpPr>
          <p:sp>
            <p:nvSpPr>
              <p:cNvPr id="43" name="Freeform 5"/>
              <p:cNvSpPr/>
              <p:nvPr/>
            </p:nvSpPr>
            <p:spPr bwMode="auto">
              <a:xfrm rot="5400000">
                <a:off x="2698712" y="3162964"/>
                <a:ext cx="811898" cy="7195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5400000">
                <a:off x="2746773" y="3205559"/>
                <a:ext cx="715777" cy="6343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noFill/>
              <a:ln w="6350">
                <a:solidFill>
                  <a:schemeClr val="tx2"/>
                </a:solidFill>
                <a:prstDash val="dash"/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2470660" y="1917785"/>
              <a:ext cx="487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会</a:t>
              </a:r>
              <a:endParaRPr lang="zh-CN" altLang="en-US" sz="2400" dirty="0">
                <a:solidFill>
                  <a:schemeClr val="tx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41848" y="1126944"/>
            <a:ext cx="868418" cy="790768"/>
            <a:chOff x="2741848" y="1126944"/>
            <a:chExt cx="868418" cy="790768"/>
          </a:xfrm>
        </p:grpSpPr>
        <p:sp>
          <p:nvSpPr>
            <p:cNvPr id="28" name="Freeform 5"/>
            <p:cNvSpPr/>
            <p:nvPr/>
          </p:nvSpPr>
          <p:spPr bwMode="auto">
            <a:xfrm rot="5400000">
              <a:off x="2688777" y="1180015"/>
              <a:ext cx="790768" cy="68462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tx2"/>
                </a:gs>
              </a:gsLst>
              <a:lin ang="6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769081" y="1368438"/>
              <a:ext cx="8411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新闻中心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75970" y="716280"/>
            <a:ext cx="761174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点击【新闻中心-&gt;各地讯息】打开“各地讯息”信息列表页面，点击标题可以查看发布的各地校友动态信息。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405169"/>
            <a:ext cx="7530428" cy="3618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8"/>
          <p:cNvSpPr txBox="1">
            <a:spLocks noChangeArrowheads="1"/>
          </p:cNvSpPr>
          <p:nvPr/>
        </p:nvSpPr>
        <p:spPr bwMode="gray">
          <a:xfrm>
            <a:off x="3707904" y="236306"/>
            <a:ext cx="1584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新闻中心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28980" y="716280"/>
            <a:ext cx="770699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</a:t>
            </a:r>
            <a:r>
              <a:rPr 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新闻中心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院系新闻】打开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院系新闻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信息列表页面，点击标题可以查看发布的各院系动态信息。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49" y="1317625"/>
            <a:ext cx="7776591" cy="37004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">
  <a:themeElements>
    <a:clrScheme name="自定义 3366">
      <a:dk1>
        <a:srgbClr val="080808"/>
      </a:dk1>
      <a:lt1>
        <a:sysClr val="window" lastClr="FFFFFF"/>
      </a:lt1>
      <a:dk2>
        <a:srgbClr val="BD0000"/>
      </a:dk2>
      <a:lt2>
        <a:srgbClr val="9E0000"/>
      </a:lt2>
      <a:accent1>
        <a:srgbClr val="080808"/>
      </a:accent1>
      <a:accent2>
        <a:srgbClr val="080808"/>
      </a:accent2>
      <a:accent3>
        <a:srgbClr val="080808"/>
      </a:accent3>
      <a:accent4>
        <a:srgbClr val="080808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/>
            </a:gs>
            <a:gs pos="100000">
              <a:srgbClr val="DDDEDD"/>
            </a:gs>
          </a:gsLst>
          <a:lin ang="6000000" scaled="0"/>
          <a:tileRect/>
        </a:gradFill>
        <a:ln w="28575">
          <a:solidFill>
            <a:schemeClr val="bg1"/>
          </a:solidFill>
        </a:ln>
        <a:effectLst>
          <a:outerShdw blurRad="279400" dist="254000" dir="8100000" algn="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5356</Words>
  <Application>WPS 演示</Application>
  <PresentationFormat>全屏显示(16:9)</PresentationFormat>
  <Paragraphs>768</Paragraphs>
  <Slides>76</Slides>
  <Notes>76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5" baseType="lpstr">
      <vt:lpstr>Arial</vt:lpstr>
      <vt:lpstr>宋体</vt:lpstr>
      <vt:lpstr>Wingdings</vt:lpstr>
      <vt:lpstr>微软雅黑</vt:lpstr>
      <vt:lpstr>Calibri</vt:lpstr>
      <vt:lpstr>华文楷体</vt:lpstr>
      <vt:lpstr>Arial Unicode MS</vt:lpstr>
      <vt:lpstr>Arial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严阵以待</cp:lastModifiedBy>
  <cp:revision>140</cp:revision>
  <dcterms:created xsi:type="dcterms:W3CDTF">2014-07-15T12:53:00Z</dcterms:created>
  <dcterms:modified xsi:type="dcterms:W3CDTF">2021-09-10T08:58:09Z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2052-11.1.0.10700</vt:lpwstr>
  </property>
  <property fmtid="{D5CDD505-2E9C-101B-9397-08002B2CF9AE}" pid="4" name="ICV">
    <vt:lpwstr>5D2B5DFB4B604AC3A50CFE6C693704D9</vt:lpwstr>
  </property>
</Properties>
</file>